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765" r:id="rId2"/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4" r:id="rId11"/>
    <p:sldId id="815" r:id="rId12"/>
    <p:sldId id="816" r:id="rId13"/>
    <p:sldId id="817" r:id="rId14"/>
    <p:sldId id="818" r:id="rId15"/>
    <p:sldId id="731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ECFF"/>
    <a:srgbClr val="66CCFF"/>
    <a:srgbClr val="7C5044"/>
    <a:srgbClr val="E2B46A"/>
    <a:srgbClr val="FF3300"/>
    <a:srgbClr val="4A2216"/>
    <a:srgbClr val="C9C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9" autoAdjust="0"/>
    <p:restoredTop sz="95072" autoAdjust="0"/>
  </p:normalViewPr>
  <p:slideViewPr>
    <p:cSldViewPr>
      <p:cViewPr varScale="1">
        <p:scale>
          <a:sx n="80" d="100"/>
          <a:sy n="80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6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866F2F4-464D-4E6E-94CB-556965516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9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8050"/>
            <a:ext cx="4987925" cy="4464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E1BAD50-1FE4-4C9F-B162-5027B6397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2051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2F06-F312-4D8E-9E92-51B96F99D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8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D329A-75B6-41CD-A1E7-A831255F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7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7837-FD89-4FC0-A591-0A830B308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8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6C3A-7073-4553-8BD5-23282A1DE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0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A03C-93F3-48A8-8B2D-3F11379B1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92F7-0CF7-4D44-BD5E-F81434153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67EAA-7050-48A0-9F77-DC9B8CC5E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AFBE-3A2D-4E0A-8F2C-9B09E74D1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14A6D-ED59-4BD9-9C8D-B6AE84B3C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9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7261A-33A4-405B-8E69-A8E93B178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09293-1311-42E9-B8F1-A189A41DA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1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67F8-1290-4394-90A2-72042E0F0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4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F4E9CC-DA98-4463-BC73-82C96B8B1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9138"/>
            <a:ext cx="91440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ПРАВОПРИМЕНИТЕЛЬНОЙ ПРАКТИКИ 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КОНТРОЛЬНО-НАДЗОРНОЙ ДЕЯТЕЛЬНОСТИ 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ГОСУДАРСТВЕННОГО ЭНЕРГЕТИЧЕСКОГО НАДЗОРА И НАДЗОРА ЗА СОБЛЮДЕНИЕМ ЗАКОНОДАТЕЛЬСТВА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ЭНЕРГОСБЕРЕЖЕНИИ И ПОВЫШЕНИИ ЭНЕРГЕТИЧЕСКОЙ ЭФФЕКТИВНОСТИ ЗА 2016 ГОД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5725" y="4509120"/>
            <a:ext cx="9144000" cy="120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defRPr/>
            </a:pPr>
            <a:r>
              <a:rPr kumimoji="1"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заместителя руководителя</a:t>
            </a: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Енисейского управления </a:t>
            </a:r>
            <a:r>
              <a:rPr kumimoji="1"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Герман Павел Яковлевич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1183" y="6164915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 апреля 2017 года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44450"/>
            <a:ext cx="9144000" cy="1858963"/>
            <a:chOff x="0" y="-303"/>
            <a:chExt cx="5760" cy="1171"/>
          </a:xfrm>
        </p:grpSpPr>
        <p:sp>
          <p:nvSpPr>
            <p:cNvPr id="206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270" y="-303"/>
              <a:ext cx="5328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ru-RU" sz="1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Енисейское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9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57158" y="391318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11"/>
          <p:cNvSpPr>
            <a:spLocks noChangeArrowheads="1"/>
          </p:cNvSpPr>
          <p:nvPr/>
        </p:nvSpPr>
        <p:spPr bwMode="auto">
          <a:xfrm>
            <a:off x="8243888" y="44450"/>
            <a:ext cx="865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10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9750" y="287338"/>
            <a:ext cx="7772400" cy="5492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проверок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ГТС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Енисейскому управлению</a:t>
            </a:r>
            <a:endParaRPr lang="ru-RU" altLang="ru-RU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950" y="908050"/>
          <a:ext cx="8785224" cy="4287839"/>
        </p:xfrm>
        <a:graphic>
          <a:graphicData uri="http://schemas.openxmlformats.org/drawingml/2006/table">
            <a:tbl>
              <a:tblPr/>
              <a:tblGrid>
                <a:gridCol w="2705637"/>
                <a:gridCol w="1178422"/>
                <a:gridCol w="1465740"/>
                <a:gridCol w="1545210"/>
                <a:gridCol w="882075"/>
                <a:gridCol w="1008140"/>
              </a:tblGrid>
              <a:tr h="5040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РФ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проверок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0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плановых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постоянного государственного надзора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ранее выданных предписаний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иные*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6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Хакасия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17" name="Прямоугольник 6"/>
          <p:cNvSpPr>
            <a:spLocks noChangeArrowheads="1"/>
          </p:cNvSpPr>
          <p:nvPr/>
        </p:nvSpPr>
        <p:spPr bwMode="auto">
          <a:xfrm>
            <a:off x="250825" y="5805488"/>
            <a:ext cx="8713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*по иным основаниям установленным законодательством РФ</a:t>
            </a: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C5285-704F-4C4E-B784-500FAE5298A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8243888" y="44450"/>
            <a:ext cx="865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11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44450"/>
            <a:ext cx="7772400" cy="534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Основные нарушения, выявленные в ходе проверок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ГТС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по Енисейскому управлению</a:t>
            </a:r>
            <a:endParaRPr lang="ru-RU" altLang="ru-RU" sz="1600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293" name="Скругленный прямоугольник 4"/>
          <p:cNvSpPr>
            <a:spLocks noChangeArrowheads="1"/>
          </p:cNvSpPr>
          <p:nvPr/>
        </p:nvSpPr>
        <p:spPr bwMode="auto">
          <a:xfrm>
            <a:off x="34925" y="1052513"/>
            <a:ext cx="2233613" cy="2676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Установленные законодательством о безопасности гидротехнических сооружений требований, выявленными в ходе плановых и внеплановых проверок при строительстве и эксплуатации ГТС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627313" y="692150"/>
            <a:ext cx="6481762" cy="33131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1. Несвоевременное обучение и аттестация в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Ростехнадзоре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должностных лиц, ответственных за эксплуатацию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ГТС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;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 Некачественное осуществление мониторинга состояния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ГТС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ведение журналов визуальных и натурных наблюдений, составление аналитических и отчетных материалов;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 Невнесение сведений в Российский регистр гидротехнических сооружений;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Не определена величина финансового обеспечения, не разработан расчет вероятного вреда;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5. Несвоевременное выполнение Планов мероприятий по обеспечению безопасности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ГТС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на период действия утвержденных  деклараций безопасности; 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6. В 2016 иметься 2 случая представления фальсифицированных протоколов о прохождении аттестации членов аттестационной комиссии по категории Д;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7. Несвоевременная разработка деклараций безопасности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ГТС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2295" name="Стрелка вправо 7"/>
          <p:cNvSpPr>
            <a:spLocks noChangeArrowheads="1"/>
          </p:cNvSpPr>
          <p:nvPr/>
        </p:nvSpPr>
        <p:spPr bwMode="auto">
          <a:xfrm>
            <a:off x="2268538" y="2205038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Скругленный прямоугольник 8"/>
          <p:cNvSpPr>
            <a:spLocks noChangeArrowheads="1"/>
          </p:cNvSpPr>
          <p:nvPr/>
        </p:nvSpPr>
        <p:spPr bwMode="auto">
          <a:xfrm>
            <a:off x="34925" y="4724400"/>
            <a:ext cx="2233613" cy="1771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Замечания, касающиеся бесхозяйных и находящихся в муниципальной собственности гидротехнических сооружений</a:t>
            </a:r>
          </a:p>
        </p:txBody>
      </p:sp>
      <p:sp>
        <p:nvSpPr>
          <p:cNvPr id="12297" name="Стрелка вправо 9"/>
          <p:cNvSpPr>
            <a:spLocks noChangeArrowheads="1"/>
          </p:cNvSpPr>
          <p:nvPr/>
        </p:nvSpPr>
        <p:spPr bwMode="auto">
          <a:xfrm>
            <a:off x="2268538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627313" y="4221163"/>
            <a:ext cx="6481762" cy="26193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Отсутствие:</a:t>
            </a:r>
          </a:p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Проектной документации;</a:t>
            </a:r>
          </a:p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Декларации безопасности гидротехнических сооружений, утвержденной в установленном порядке; </a:t>
            </a:r>
          </a:p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Финансового обеспечения гражданской ответственности, в случае возмещения вреда, причиненного в результате аварии гидротехнического сооружения объектов;  </a:t>
            </a:r>
          </a:p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Расчета вероятного вреда, который может быть причинен в результате аварии гидротехнического сооружения; </a:t>
            </a:r>
          </a:p>
          <a:p>
            <a:pPr algn="just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Правил эксплуатации гидротехнических сооружений, согласованных с Енисейским управлением </a:t>
            </a:r>
            <a:r>
              <a:rPr lang="ru-RU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8243888" y="44450"/>
            <a:ext cx="865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12</a:t>
            </a:r>
          </a:p>
        </p:txBody>
      </p: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468313" y="65088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Bef>
                <a:spcPts val="1000"/>
              </a:spcBef>
            </a:pP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принятые в 2016 году в сфере энергетического надзора</a:t>
            </a:r>
            <a:endParaRPr lang="ru-RU" altLang="ru-RU" sz="1200" b="1" dirty="0">
              <a:solidFill>
                <a:srgbClr val="4472C4"/>
              </a:solidFill>
              <a:latin typeface="Calibri Light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0825" y="981075"/>
            <a:ext cx="8642350" cy="52562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Федеральный закон от 01.05.2016 № 132-ФЗ «О внесении изменений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в Федеральный закон «О теплоснабжении» и отдельные законодательные акты Российской Федерации по вопросам обеспечения безопасности в сфере теплоснабжения» (установлены правовые основы федерального государственного энергетического надзора за соблюдением требований безопасности в сфере теплоснабжения);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Постановление Правительства Российской Федерации от 10.06.2016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№ 525 «О внесении изменений в Правила расследования причин аварий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в электроэнергетике в целях оптимизации критериев, определяющих аварии,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регламентации процедур их расследования»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(уточнены критерии аварий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скорректирован порядок проведения расследования их причин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Ростехнадзором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и эксплуатирующими организациями);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Постановление Правительства Российской Федерации от 20.07.2016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№ 701 «О внесении изменений в Положение об осуществлении федерального государственного энергетического надзора» (федеральный государственный энергетический надзор распространен на отдельные категории потребителей электрической энергии);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8243888" y="44450"/>
            <a:ext cx="865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13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468313" y="65088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Bef>
                <a:spcPts val="1000"/>
              </a:spcBef>
            </a:pPr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принятые в 2016 году в сфере энергетического надзора</a:t>
            </a:r>
            <a:endParaRPr lang="ru-RU" altLang="ru-RU" sz="1200" b="1">
              <a:solidFill>
                <a:srgbClr val="4472C4"/>
              </a:solidFill>
              <a:latin typeface="Calibri Light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0825" y="981075"/>
            <a:ext cx="8642350" cy="55435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постановление Правительства Российской Федерации от 23.11.2016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№ 1229 «О внесении изменений в некоторые акты Правительства Российской Федерации по вопросам полномочий федеральных органов исполнительной власти в сфере теплоснабжения» (вносятся изменения в Положение о Федеральной службе по экологическому, технологическому и атомному надзору, утвержденное постановлением Правительства Российской Федерации от 30.07.2004 № 401, а также Положение о Министерстве энергетики Российской Федерации, утвержденное постановлением Правительства Российской Федерации от 28.05.2008 № 400, в части уточнения полномочий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и Минэнерго России в сфере теплоснабжения).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Изданы приказы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03.02.2016 № 35 «О внесении изменений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в Порядок согласования Федеральной службой по экологическому, технологическому и атомному надзору границ охранных зон в отношении объектов электросетевого хозяйства»;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25.04.2016 № 157 «Об утверждении формы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порядка оформления акта о расследовании причин аварийной ситуации при теплоснабжении»;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25.04.2016 № 158 «Об утверждении формы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порядка оформления отчета об аварийных ситуациях при теплоснабжении»;</a:t>
            </a:r>
            <a:endParaRPr lang="ru-RU" sz="12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8243888" y="44450"/>
            <a:ext cx="865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14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468313" y="65088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Bef>
                <a:spcPts val="1000"/>
              </a:spcBef>
            </a:pPr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принятые в 2016 году в сфере энергетического надзора</a:t>
            </a:r>
            <a:endParaRPr lang="ru-RU" altLang="ru-RU" sz="1200" b="1">
              <a:solidFill>
                <a:srgbClr val="4472C4"/>
              </a:solidFill>
              <a:latin typeface="Calibri Light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0825" y="981075"/>
            <a:ext cx="8642350" cy="36718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25.04.2016 № 158 «Об утверждении формы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порядка оформления отчета об аварийных ситуациях при теплоснабжении»;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15.07.2016 № 297 «О внесении изменений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в отдельные Административные регламенты Федеральной службы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по экологическому, технологическому и атомному надзору по исполнению государственных функций в области осуществления федерального государственного энергетического надзора, энергетической эффективности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и энергосбережения»;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от 15.11.2016 № 474 «Об утверждении порядка формирования комиссий по расследованию причин аварий </a:t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в электроэнергетике».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0" y="-3175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69900" y="2692400"/>
            <a:ext cx="8286750" cy="3600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4000" dirty="0" smtClean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Енисейского управления </a:t>
            </a:r>
            <a:r>
              <a:rPr lang="ru-RU" altLang="ru-RU" sz="28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alt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enis.gosnadzor.ru</a:t>
            </a:r>
            <a:endParaRPr lang="ru-RU" altLang="ru-RU" sz="28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395288" y="260350"/>
            <a:ext cx="85677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поднадзорных Енисейскому управлению Федеральной службы по экологическому, технологическому и атомному надзору организаций, эксплуатирующих на законном основании энергетических объектов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Прямоугольник 14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2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750" y="1211263"/>
          <a:ext cx="8424863" cy="5602286"/>
        </p:xfrm>
        <a:graphic>
          <a:graphicData uri="http://schemas.openxmlformats.org/drawingml/2006/table">
            <a:tbl>
              <a:tblPr/>
              <a:tblGrid>
                <a:gridCol w="5179390"/>
                <a:gridCol w="952340"/>
                <a:gridCol w="2293133"/>
              </a:tblGrid>
              <a:tr h="360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поднадзорных объектов 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изм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Тепловые электростанции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Газотурбинные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газопоршневые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 электростанции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Малые (технологические) электростанции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Гидроэлектростанции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Котельные всего, в том числе:                                                              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производственные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отопительно-производственные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отопительные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Электрические подстанции 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36 066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электрической энергии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23 557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Тепловые сети (в двухтрубном исчислении)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км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9 131,26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Линии электропередачи всего, в том числе: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км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155 409,61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напряжением до 1 кВ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км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64 578,07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напряжением выше 1 до 110 кВ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км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75 867,96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напряжением 220 кВ и выше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км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14 963,58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288" y="333375"/>
            <a:ext cx="85677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проверок 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Скругленный прямоугольник 3"/>
          <p:cNvSpPr>
            <a:spLocks noChangeArrowheads="1"/>
          </p:cNvSpPr>
          <p:nvPr/>
        </p:nvSpPr>
        <p:spPr bwMode="auto">
          <a:xfrm>
            <a:off x="611188" y="2205038"/>
            <a:ext cx="8281987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тыс. 46 нарушений</a:t>
            </a:r>
          </a:p>
        </p:txBody>
      </p:sp>
      <p:sp>
        <p:nvSpPr>
          <p:cNvPr id="4101" name="Скругленный прямоугольник 4"/>
          <p:cNvSpPr>
            <a:spLocks noChangeArrowheads="1"/>
          </p:cNvSpPr>
          <p:nvPr/>
        </p:nvSpPr>
        <p:spPr bwMode="auto">
          <a:xfrm>
            <a:off x="755650" y="981075"/>
            <a:ext cx="8208963" cy="646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7 тыс. 367 обследований</a:t>
            </a:r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4211638" y="1700213"/>
            <a:ext cx="720725" cy="504825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103" name="Прямоугольник 8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3</a:t>
            </a: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4284663" y="2852738"/>
            <a:ext cx="719137" cy="647700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105" name="Скругленный прямоугольник 10"/>
          <p:cNvSpPr>
            <a:spLocks noChangeArrowheads="1"/>
          </p:cNvSpPr>
          <p:nvPr/>
        </p:nvSpPr>
        <p:spPr bwMode="auto">
          <a:xfrm>
            <a:off x="468313" y="3500438"/>
            <a:ext cx="8424862" cy="2808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Основные проблемные вопросы:</a:t>
            </a:r>
          </a:p>
          <a:p>
            <a:pPr algn="just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- низкий уровень подготовки и квалификации персонала;</a:t>
            </a:r>
          </a:p>
          <a:p>
            <a:pPr algn="just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- недостаточно исчерпывающие меры, принимаемые в отношении технического перевооружения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энергоснабжающих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и сетевых организаций;</a:t>
            </a: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существенный физический износ основных производственных фондов предприятий энергетического комплекса;</a:t>
            </a: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отсутствие разрешения на допуск в эксплуатацию энергоустановок.</a:t>
            </a:r>
          </a:p>
          <a:p>
            <a:pPr algn="just" eaLnBrk="1" hangingPunct="1"/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80D01-5784-4B88-BD80-829E9A4966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4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288" y="333375"/>
            <a:ext cx="85677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Динамика травматизма со смертельным исходом 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в 2015 - 2016 годах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908050"/>
          <a:ext cx="8496300" cy="4875215"/>
        </p:xfrm>
        <a:graphic>
          <a:graphicData uri="http://schemas.openxmlformats.org/drawingml/2006/table">
            <a:tbl>
              <a:tblPr/>
              <a:tblGrid>
                <a:gridCol w="2161338"/>
                <a:gridCol w="745291"/>
                <a:gridCol w="837504"/>
                <a:gridCol w="720025"/>
                <a:gridCol w="864031"/>
                <a:gridCol w="936033"/>
                <a:gridCol w="720025"/>
                <a:gridCol w="792028"/>
                <a:gridCol w="720025"/>
              </a:tblGrid>
              <a:tr h="555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РФ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Республика Хакасия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произошло несчастных случаев: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со смертельным   исходом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4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произошло несчастных случаев, из них: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электрооборудование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теплооборудование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пострадавших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со смертельным   исходом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41" marR="6341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288" y="5949950"/>
            <a:ext cx="8567737" cy="7191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несчастных случаев со смертельным исходом в 2016 году 3 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(2015 год – 7)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кругленный прямоугольник 3"/>
          <p:cNvSpPr>
            <a:spLocks noChangeArrowheads="1"/>
          </p:cNvSpPr>
          <p:nvPr/>
        </p:nvSpPr>
        <p:spPr bwMode="auto">
          <a:xfrm>
            <a:off x="539750" y="620713"/>
            <a:ext cx="8135938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Контроль за ходом подготовки субъектов электроэнергетики, теплоснабжающих и теплосетевых организаций, а так же муниципальных образований к прохождению осенне-зимнего периода</a:t>
            </a:r>
          </a:p>
        </p:txBody>
      </p:sp>
      <p:sp>
        <p:nvSpPr>
          <p:cNvPr id="6148" name="Стрелка вниз 5"/>
          <p:cNvSpPr>
            <a:spLocks noChangeArrowheads="1"/>
          </p:cNvSpPr>
          <p:nvPr/>
        </p:nvSpPr>
        <p:spPr bwMode="auto">
          <a:xfrm>
            <a:off x="4284663" y="2924175"/>
            <a:ext cx="935037" cy="6492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Скругленный прямоугольник 6"/>
          <p:cNvSpPr>
            <a:spLocks noChangeArrowheads="1"/>
          </p:cNvSpPr>
          <p:nvPr/>
        </p:nvSpPr>
        <p:spPr bwMode="auto">
          <a:xfrm>
            <a:off x="755650" y="2420938"/>
            <a:ext cx="81375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178 проверок в отношении электро-теплоснабжающих организаций</a:t>
            </a:r>
          </a:p>
        </p:txBody>
      </p:sp>
      <p:sp>
        <p:nvSpPr>
          <p:cNvPr id="6150" name="Стрелка вниз 7"/>
          <p:cNvSpPr>
            <a:spLocks noChangeArrowheads="1"/>
          </p:cNvSpPr>
          <p:nvPr/>
        </p:nvSpPr>
        <p:spPr bwMode="auto">
          <a:xfrm>
            <a:off x="4211638" y="1773238"/>
            <a:ext cx="936625" cy="647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Скругленный прямоугольник 8"/>
          <p:cNvSpPr>
            <a:spLocks noChangeArrowheads="1"/>
          </p:cNvSpPr>
          <p:nvPr/>
        </p:nvSpPr>
        <p:spPr bwMode="auto">
          <a:xfrm>
            <a:off x="827088" y="3573463"/>
            <a:ext cx="8137525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выявлено 4187 нарушений обязательных требований норм и правил безопасности</a:t>
            </a:r>
          </a:p>
        </p:txBody>
      </p:sp>
      <p:sp>
        <p:nvSpPr>
          <p:cNvPr id="6152" name="Стрелка вниз 9"/>
          <p:cNvSpPr>
            <a:spLocks noChangeArrowheads="1"/>
          </p:cNvSpPr>
          <p:nvPr/>
        </p:nvSpPr>
        <p:spPr bwMode="auto">
          <a:xfrm>
            <a:off x="4284663" y="4292600"/>
            <a:ext cx="935037" cy="6492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3" name="Скругленный прямоугольник 10"/>
          <p:cNvSpPr>
            <a:spLocks noChangeArrowheads="1"/>
          </p:cNvSpPr>
          <p:nvPr/>
        </p:nvSpPr>
        <p:spPr bwMode="auto">
          <a:xfrm>
            <a:off x="684213" y="4941888"/>
            <a:ext cx="8135937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привлечено к административной ответственности 230 юридических и должностных лиц, в т. ч. 65 юридических</a:t>
            </a:r>
          </a:p>
        </p:txBody>
      </p:sp>
      <p:sp>
        <p:nvSpPr>
          <p:cNvPr id="6154" name="Прямоугольник 11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6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288" y="333375"/>
            <a:ext cx="85677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Количество аварий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поднадзорных по направлению государственного энергетического надзора предприятиях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908050"/>
          <a:ext cx="8713788" cy="5349875"/>
        </p:xfrm>
        <a:graphic>
          <a:graphicData uri="http://schemas.openxmlformats.org/drawingml/2006/table">
            <a:tbl>
              <a:tblPr/>
              <a:tblGrid>
                <a:gridCol w="2738620"/>
                <a:gridCol w="746896"/>
                <a:gridCol w="746896"/>
                <a:gridCol w="746896"/>
                <a:gridCol w="746896"/>
                <a:gridCol w="746896"/>
                <a:gridCol w="746896"/>
                <a:gridCol w="746896"/>
                <a:gridCol w="746896"/>
              </a:tblGrid>
              <a:tr h="958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Республика Хакасия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произошло аварий: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электрооборудование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теплооборудование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произошло аварий, в том числе классифицируемых по п. 4 Правил...: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9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электрооборудование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теплооборудование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4450"/>
            <a:ext cx="7772400" cy="549275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аварийности за 12 месяцев 2015-2016 г.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1524000" y="981075"/>
            <a:ext cx="6096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ru-RU" altLang="ru-RU"/>
          </a:p>
          <a:p>
            <a:pPr eaLnBrk="1" hangingPunct="1">
              <a:buFontTx/>
              <a:buChar char="•"/>
            </a:pPr>
            <a:endParaRPr lang="ru-RU" altLang="ru-RU"/>
          </a:p>
          <a:p>
            <a:pPr eaLnBrk="1" hangingPunct="1">
              <a:buFontTx/>
              <a:buChar char="•"/>
            </a:pPr>
            <a:endParaRPr lang="ru-RU" altLang="ru-RU"/>
          </a:p>
          <a:p>
            <a:pPr eaLnBrk="1" hangingPunct="1">
              <a:buFontTx/>
              <a:buChar char="•"/>
            </a:pPr>
            <a:endParaRPr lang="ru-RU" altLang="ru-RU"/>
          </a:p>
        </p:txBody>
      </p:sp>
      <p:pic>
        <p:nvPicPr>
          <p:cNvPr id="8196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550863"/>
            <a:ext cx="577532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3086100"/>
            <a:ext cx="588645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7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кругленный прямоугольник 3"/>
          <p:cNvSpPr>
            <a:spLocks noChangeArrowheads="1"/>
          </p:cNvSpPr>
          <p:nvPr/>
        </p:nvSpPr>
        <p:spPr bwMode="auto">
          <a:xfrm>
            <a:off x="539750" y="620713"/>
            <a:ext cx="8135938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Государственный надзор и контроль </a:t>
            </a:r>
            <a:br>
              <a:rPr lang="ru-RU" altLang="ru-RU">
                <a:latin typeface="Times New Roman" pitchFamily="18" charset="0"/>
                <a:cs typeface="Times New Roman" pitchFamily="18" charset="0"/>
              </a:rPr>
            </a:br>
            <a:r>
              <a:rPr lang="ru-RU" altLang="ru-RU">
                <a:latin typeface="Times New Roman" pitchFamily="18" charset="0"/>
                <a:cs typeface="Times New Roman" pitchFamily="18" charset="0"/>
              </a:rPr>
              <a:t>за соблюдением законодательства об энергосбережении и повышении энергетической эффективности</a:t>
            </a:r>
          </a:p>
        </p:txBody>
      </p:sp>
      <p:sp>
        <p:nvSpPr>
          <p:cNvPr id="9220" name="Стрелка вниз 5"/>
          <p:cNvSpPr>
            <a:spLocks noChangeArrowheads="1"/>
          </p:cNvSpPr>
          <p:nvPr/>
        </p:nvSpPr>
        <p:spPr bwMode="auto">
          <a:xfrm>
            <a:off x="4356100" y="3213100"/>
            <a:ext cx="936625" cy="647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Скругленный прямоугольник 6"/>
          <p:cNvSpPr>
            <a:spLocks noChangeArrowheads="1"/>
          </p:cNvSpPr>
          <p:nvPr/>
        </p:nvSpPr>
        <p:spPr bwMode="auto">
          <a:xfrm>
            <a:off x="755650" y="2420938"/>
            <a:ext cx="8137525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проверено более 1676 организаций, обязанных принять программы энергосбережения</a:t>
            </a:r>
          </a:p>
        </p:txBody>
      </p:sp>
      <p:sp>
        <p:nvSpPr>
          <p:cNvPr id="9222" name="Стрелка вниз 7"/>
          <p:cNvSpPr>
            <a:spLocks noChangeArrowheads="1"/>
          </p:cNvSpPr>
          <p:nvPr/>
        </p:nvSpPr>
        <p:spPr bwMode="auto">
          <a:xfrm>
            <a:off x="4211638" y="1773238"/>
            <a:ext cx="936625" cy="647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Скругленный прямоугольник 8"/>
          <p:cNvSpPr>
            <a:spLocks noChangeArrowheads="1"/>
          </p:cNvSpPr>
          <p:nvPr/>
        </p:nvSpPr>
        <p:spPr bwMode="auto">
          <a:xfrm>
            <a:off x="755650" y="3933825"/>
            <a:ext cx="81375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выявлено 408 организации, нарушивших требования законодательства РФ об энергосбережении и повышении энергетической эффективности</a:t>
            </a:r>
          </a:p>
        </p:txBody>
      </p:sp>
      <p:sp>
        <p:nvSpPr>
          <p:cNvPr id="9224" name="Прямоугольник 11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11"/>
          <p:cNvSpPr>
            <a:spLocks noChangeArrowheads="1"/>
          </p:cNvSpPr>
          <p:nvPr/>
        </p:nvSpPr>
        <p:spPr bwMode="auto">
          <a:xfrm>
            <a:off x="8388350" y="44450"/>
            <a:ext cx="720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Слайд 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9750" y="287338"/>
            <a:ext cx="7772400" cy="5492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Поднадзорные комплексы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ГТС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Енисейскому управлению</a:t>
            </a:r>
            <a:endParaRPr lang="ru-RU" altLang="ru-RU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950" y="1412875"/>
          <a:ext cx="8928100" cy="3387724"/>
        </p:xfrm>
        <a:graphic>
          <a:graphicData uri="http://schemas.openxmlformats.org/drawingml/2006/table">
            <a:tbl>
              <a:tblPr/>
              <a:tblGrid>
                <a:gridCol w="2088022"/>
                <a:gridCol w="936011"/>
                <a:gridCol w="1224014"/>
                <a:gridCol w="1224014"/>
                <a:gridCol w="2016023"/>
                <a:gridCol w="1440016"/>
              </a:tblGrid>
              <a:tr h="5760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РФ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Объекты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ГТС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ед.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числе: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промышленности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энергетики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водохозяйственного комплекса 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бесхозяйные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 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273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213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Хакасия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 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 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245" marR="6245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530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372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6245" marR="6245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55751</TotalTime>
  <Words>1030</Words>
  <Application>Microsoft Office PowerPoint</Application>
  <PresentationFormat>Экран (4:3)</PresentationFormat>
  <Paragraphs>351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Calibri</vt:lpstr>
      <vt:lpstr>MS Mincho</vt:lpstr>
      <vt:lpstr>Calibri Light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аварийности за 12 месяцев 2015-2016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Реброва</cp:lastModifiedBy>
  <cp:revision>2385</cp:revision>
  <cp:lastPrinted>2016-04-15T05:18:45Z</cp:lastPrinted>
  <dcterms:created xsi:type="dcterms:W3CDTF">2000-02-02T11:29:10Z</dcterms:created>
  <dcterms:modified xsi:type="dcterms:W3CDTF">2017-04-26T01:28:28Z</dcterms:modified>
</cp:coreProperties>
</file>