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765" r:id="rId2"/>
    <p:sldId id="783" r:id="rId3"/>
    <p:sldId id="784" r:id="rId4"/>
    <p:sldId id="785" r:id="rId5"/>
    <p:sldId id="787" r:id="rId6"/>
    <p:sldId id="786" r:id="rId7"/>
    <p:sldId id="789" r:id="rId8"/>
    <p:sldId id="731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7C5044"/>
    <a:srgbClr val="E2B46A"/>
    <a:srgbClr val="FF3300"/>
    <a:srgbClr val="4A2216"/>
    <a:srgbClr val="C9C9ED"/>
    <a:srgbClr val="D5D5FF"/>
    <a:srgbClr val="A0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9" autoAdjust="0"/>
    <p:restoredTop sz="95072" autoAdjust="0"/>
  </p:normalViewPr>
  <p:slideViewPr>
    <p:cSldViewPr>
      <p:cViewPr varScale="1">
        <p:scale>
          <a:sx n="80" d="100"/>
          <a:sy n="80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6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BF43B87-B20C-4A44-BBAF-CCE2C0502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8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8050"/>
            <a:ext cx="4987925" cy="4464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1DED3C6-9755-43D0-A7BF-D0F0566F1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Rectangle 2051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30B2A-06D2-4667-AC20-1109A0D12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7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0A4C2-6CBD-4C8A-8174-6EF04D54E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1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A82D-1E2B-4539-ADB7-011D299FC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4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AEF9-43D7-46DC-BAA5-C28F52C92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5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58027-1926-4F78-9AD5-F59729268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14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AC6C-8DF2-4397-AAF9-FE2824222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E587-8416-4267-9E2D-7C1949706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8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B5B60-676A-442B-9F44-95A335CAA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32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85EC-4C8B-4573-BF52-20F39256A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5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9B02A-CA9A-4D7F-93DC-778D8830C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6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2EB26-E831-4E0A-ACA1-05072E96D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37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1037F-1579-4B84-A758-8B289D5EF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2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16E1F35-8BC2-4DA7-9E07-3EA401446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tomsib.ru/press_center/pub_icons/62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/>
          <p:cNvSpPr>
            <a:spLocks noChangeShapeType="1"/>
          </p:cNvSpPr>
          <p:nvPr/>
        </p:nvSpPr>
        <p:spPr bwMode="auto">
          <a:xfrm>
            <a:off x="1584176" y="714374"/>
            <a:ext cx="7524328" cy="1505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03413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ПРАВОПРИМЕНИТЕЛЬНОЙ ПРАКТИКИ 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КОНТРОЛЬНО-НАДЗОРНОЙ ДЕЯТЕЛЬНОСТИ В ФЕДЕРАЛЬНОЙ СЛУЖБЕ</a:t>
            </a: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  <a:endParaRPr lang="en-US" b="1" cap="all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СТРОИТЕЛЬНОГО НАДЗОРА И НАДЗОРУ ЗА ДЕЯТЕЛЬНОСТЬЮ САМОРЕГУЛИРУЕМЫХ ОРГАНИЗАЦИЙ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5725" y="4509120"/>
            <a:ext cx="9144000" cy="120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Енисейского управления </a:t>
            </a:r>
            <a:r>
              <a:rPr kumimoji="1"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 Олег Александрович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1183" y="6164915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 апреля 2017 года</a:t>
            </a:r>
          </a:p>
        </p:txBody>
      </p:sp>
      <p:sp>
        <p:nvSpPr>
          <p:cNvPr id="2063" name="Rectangle 37"/>
          <p:cNvSpPr>
            <a:spLocks noChangeArrowheads="1"/>
          </p:cNvSpPr>
          <p:nvPr/>
        </p:nvSpPr>
        <p:spPr bwMode="auto">
          <a:xfrm>
            <a:off x="0" y="1074738"/>
            <a:ext cx="9144000" cy="93663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100000">
                <a:srgbClr val="0000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ru-RU" altLang="ru-RU" sz="1400" b="1">
              <a:latin typeface="Calibri" pitchFamily="34" charset="0"/>
            </a:endParaRPr>
          </a:p>
        </p:txBody>
      </p:sp>
      <p:sp>
        <p:nvSpPr>
          <p:cNvPr id="5130" name="Rectangle 38"/>
          <p:cNvSpPr>
            <a:spLocks noChangeArrowheads="1"/>
          </p:cNvSpPr>
          <p:nvPr/>
        </p:nvSpPr>
        <p:spPr bwMode="auto">
          <a:xfrm>
            <a:off x="0" y="1252538"/>
            <a:ext cx="9144000" cy="263525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100000">
                <a:srgbClr val="0000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kumimoji="1" lang="ru-RU" sz="14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31" name="Rectangle 39"/>
          <p:cNvSpPr>
            <a:spLocks noChangeArrowheads="1"/>
          </p:cNvSpPr>
          <p:nvPr/>
        </p:nvSpPr>
        <p:spPr bwMode="auto">
          <a:xfrm>
            <a:off x="0" y="1124744"/>
            <a:ext cx="9144000" cy="1285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kumimoji="1" lang="ru-RU" sz="14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1395365" y="0"/>
            <a:ext cx="7344816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kumimoji="1" lang="ru-RU" sz="1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Енисейское управление Федеральной службы по экологическому, </a:t>
            </a:r>
          </a:p>
          <a:p>
            <a:pPr algn="ctr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технологическому и атомному надзору</a:t>
            </a:r>
          </a:p>
        </p:txBody>
      </p:sp>
      <p:pic>
        <p:nvPicPr>
          <p:cNvPr id="2071" name="Picture 41" descr="fsetan_emblema2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58813"/>
            <a:ext cx="10572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57158" y="4133056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Требования градостроительного законодательства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5492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164313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225148" y="692696"/>
            <a:ext cx="4359756" cy="13681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29.12.2004 №190-ФЗ «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Градостроительный кодекс Российской Федерации»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98723" y="2348880"/>
            <a:ext cx="4261656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01.12.2007 №315-ФЗ «О саморегулируемых организациях»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74198" y="3759020"/>
            <a:ext cx="4261656" cy="1830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в области проектирования, строительства и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объектов капитального строительства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Изменения в законодательстве о градостроительной деятельности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5492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164313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952314" y="836712"/>
            <a:ext cx="756084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03.07.2016 N 368-ФЗ "О внесении изменений в Градостроительный кодекс Российской Федерации" (введены понятия «Проектная документация повторного использования и модифицированная проектная документация»; определен порядок подтверждения того, что изменения, внесенные в проектную документацию после получения положительного заключения экспертизы проектной документации, не затрагивают конструктивные и другие характеристики безопасности объекта капитального строительств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52314" y="2461167"/>
            <a:ext cx="7560840" cy="18319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03.07.2016 № 372-ФЗ «О внесении изменений </a:t>
            </a:r>
            <a:b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Градостроительный кодекс Российской Федерации и отдельные законодательные акты Российской Федерации» (изменены условия и порядок приобретения статуса СРО; скорректированы правила формирования компенсационного фонда возмещения вреда; дополнительно предусматривается формирование в ряде случаев компенсационного фонда обеспечения договорных обязательств, регламентированы правила размещения средств указанных фондов в банках; установлены новые требования к разработке СРО стандартов и внутренних документов)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0374" y="5589240"/>
            <a:ext cx="75608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от 14.11.2016 № 471 «Об утверждении формы акта о причинах и об обстоятельствах аварии на опасном объекте и формы извещения об аварии на опасном объекте»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61" y="4365104"/>
            <a:ext cx="7560840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от 28.11.2016 № 498 «О признании утратившим силу приказа Федеральной службы по экологическому, технологическому </a:t>
            </a:r>
            <a:b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атомному надзору от 05.07.2011 № 356 «Об утверждении формы свидетельства о допуске к определенному виду или видам работ, которые оказывают влияние на безопасность объектов капитального строительства»</a:t>
            </a:r>
          </a:p>
        </p:txBody>
      </p:sp>
    </p:spTree>
    <p:extLst>
      <p:ext uri="{BB962C8B-B14F-4D97-AF65-F5344CB8AC3E}">
        <p14:creationId xmlns:p14="http://schemas.microsoft.com/office/powerpoint/2010/main" val="351146630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Основные виды нарушений, выявленные в рамках федерального государственного строительного надзора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5492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164313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827584" y="1196752"/>
            <a:ext cx="770485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разрешения на строительство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1628800"/>
            <a:ext cx="7704856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государственной экспертизы проектной документации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2132856"/>
            <a:ext cx="770485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от проектной документации, получившей положительное заключение государственной экспертизы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584" y="2852936"/>
            <a:ext cx="770485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направления извещения о начале строительства </a:t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 сроках завершения работ подлежащих проверке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4" y="3573016"/>
            <a:ext cx="770485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или неудовлетворительное состояние строительного контроля на объекте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27584" y="4293096"/>
            <a:ext cx="770485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технологии строительства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584" y="4941168"/>
            <a:ext cx="7704856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по формированию компенсационного фонда саморегулируемой организации в установленном размере и размещению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кредитных организациях в установленном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340199369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Основные виды нарушений, выявленные в рамках федерального государственного строительного надзора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5492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164313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880306" y="5589240"/>
            <a:ext cx="770485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от проектной документации, получившей положительное заключение государственной экспертизы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ОУВД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п.Нижнеудинск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Непроектное выполнение фундаментов АМС</a:t>
            </a:r>
          </a:p>
        </p:txBody>
      </p:sp>
      <p:pic>
        <p:nvPicPr>
          <p:cNvPr id="8" name="Picture 2" descr="C:\Users\User0065\Desktop\2017-04-10-PHOTO-0000001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1" y="764704"/>
            <a:ext cx="7560840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81107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549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Основные виды нарушений, выявленные в рамках федерального государственного строительного надзора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5492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164313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880306" y="5589240"/>
            <a:ext cx="7704856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технологии строительства</a:t>
            </a:r>
          </a:p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Богучанский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алюминиевый завод: нарушения при производстве бетонных работ</a:t>
            </a:r>
          </a:p>
        </p:txBody>
      </p:sp>
      <p:pic>
        <p:nvPicPr>
          <p:cNvPr id="14" name="Рисунок 13" descr="\\Boaz-s-fs02\Аналитический отдел\Foto\2017\2017 03\22.03.2017\сжатыен\DSC_161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200800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631834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а 1 из 560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307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28661" y="44624"/>
            <a:ext cx="7558114" cy="100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b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установления федеральными органами исполнительной власти причин </a:t>
            </a:r>
            <a:b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нарушения законодательства о градостроительной деятельности</a:t>
            </a:r>
            <a:b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 </a:t>
            </a:r>
            <a:r>
              <a:rPr lang="ru-RU" altLang="ru-RU" sz="1600" b="1" dirty="0" smtClean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РФ  от </a:t>
            </a:r>
            <a:r>
              <a:rPr lang="ru-RU" altLang="ru-RU" sz="1600" b="1" dirty="0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 ноября 2006 года N 702</a:t>
            </a:r>
            <a:endParaRPr lang="ru-RU" altLang="ru-RU" sz="1600" b="1" dirty="0" smtClean="0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1052736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1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0" y="740377"/>
            <a:ext cx="533859" cy="60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 28 ноября 2016 года № 507</a:t>
            </a:r>
          </a:p>
          <a:p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работы технических комиссий, создаваемых Федеральной службой по экологическому, технологическому и атомному надзору с целью установления причин нарушения законодательства о градостроительной </a:t>
            </a: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4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формирования состава технических комиссий, </a:t>
            </a:r>
          </a:p>
          <a:p>
            <a:endParaRPr lang="ru-RU" sz="2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</a:endParaRPr>
          </a:p>
          <a:p>
            <a:r>
              <a:rPr lang="ru-RU" sz="24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перечень наблюдателей,</a:t>
            </a:r>
          </a:p>
          <a:p>
            <a:endParaRPr lang="ru-RU" sz="2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</a:endParaRPr>
          </a:p>
          <a:p>
            <a:r>
              <a:rPr lang="ru-RU" sz="24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состав материалов, </a:t>
            </a:r>
          </a:p>
          <a:p>
            <a:endParaRPr lang="ru-RU" sz="24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</a:endParaRPr>
          </a:p>
          <a:p>
            <a:r>
              <a:rPr lang="ru-RU" sz="24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формируемых по результатам работы технических комиссий</a:t>
            </a:r>
            <a:endParaRPr lang="ru-RU" sz="2400" b="1" kern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3851920" y="1628800"/>
            <a:ext cx="792088" cy="576064"/>
          </a:xfrm>
          <a:prstGeom prst="right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9616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928661" y="1428736"/>
            <a:ext cx="7608147" cy="5072098"/>
          </a:xfrm>
          <a:prstGeom prst="rect">
            <a:avLst/>
          </a:prstGeom>
          <a:noFill/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0" y="-96837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69900" y="2692400"/>
            <a:ext cx="82867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4000" dirty="0" smtClean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Енисейского управления </a:t>
            </a:r>
            <a:r>
              <a:rPr lang="ru-RU" altLang="ru-RU" sz="28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alt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enis.gosnadzor.ru</a:t>
            </a:r>
            <a:endParaRPr lang="ru-RU" altLang="ru-RU" sz="28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55508</TotalTime>
  <Words>393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Требования градостроительного законодательства</vt:lpstr>
      <vt:lpstr>Изменения в законодательстве о градостроительной деятельности</vt:lpstr>
      <vt:lpstr>Основные виды нарушений, выявленные в рамках федерального государственного строительного надзора</vt:lpstr>
      <vt:lpstr>Основные виды нарушений, выявленные в рамках федерального государственного строительного надзора</vt:lpstr>
      <vt:lpstr>Основные виды нарушений, выявленные в рамках федерального государственного строительного надзора</vt:lpstr>
      <vt:lpstr>ПРАВИЛА установления федеральными органами исполнительной власти причин  нарушения законодательства о градостроительной деятельности  постановление Правительства  РФ  от 20 ноября 2006 года N 702</vt:lpstr>
      <vt:lpstr>Презентация PowerPoint</vt:lpstr>
    </vt:vector>
  </TitlesOfParts>
  <Company>ГГТН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Реброва</cp:lastModifiedBy>
  <cp:revision>2344</cp:revision>
  <cp:lastPrinted>2016-04-15T05:18:45Z</cp:lastPrinted>
  <dcterms:created xsi:type="dcterms:W3CDTF">2000-02-02T11:29:10Z</dcterms:created>
  <dcterms:modified xsi:type="dcterms:W3CDTF">2017-04-26T00:58:34Z</dcterms:modified>
</cp:coreProperties>
</file>