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33"/>
  </p:notesMasterIdLst>
  <p:handoutMasterIdLst>
    <p:handoutMasterId r:id="rId34"/>
  </p:handoutMasterIdLst>
  <p:sldIdLst>
    <p:sldId id="765" r:id="rId2"/>
    <p:sldId id="783" r:id="rId3"/>
    <p:sldId id="784" r:id="rId4"/>
    <p:sldId id="785" r:id="rId5"/>
    <p:sldId id="790" r:id="rId6"/>
    <p:sldId id="789" r:id="rId7"/>
    <p:sldId id="788" r:id="rId8"/>
    <p:sldId id="791" r:id="rId9"/>
    <p:sldId id="792" r:id="rId10"/>
    <p:sldId id="786" r:id="rId11"/>
    <p:sldId id="793" r:id="rId12"/>
    <p:sldId id="794" r:id="rId13"/>
    <p:sldId id="795" r:id="rId14"/>
    <p:sldId id="796" r:id="rId15"/>
    <p:sldId id="797" r:id="rId16"/>
    <p:sldId id="798" r:id="rId17"/>
    <p:sldId id="801" r:id="rId18"/>
    <p:sldId id="800" r:id="rId19"/>
    <p:sldId id="802" r:id="rId20"/>
    <p:sldId id="812" r:id="rId21"/>
    <p:sldId id="805" r:id="rId22"/>
    <p:sldId id="803" r:id="rId23"/>
    <p:sldId id="804" r:id="rId24"/>
    <p:sldId id="806" r:id="rId25"/>
    <p:sldId id="807" r:id="rId26"/>
    <p:sldId id="808" r:id="rId27"/>
    <p:sldId id="811" r:id="rId28"/>
    <p:sldId id="810" r:id="rId29"/>
    <p:sldId id="809" r:id="rId30"/>
    <p:sldId id="814" r:id="rId31"/>
    <p:sldId id="731" r:id="rId3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7C5044"/>
    <a:srgbClr val="E2B46A"/>
    <a:srgbClr val="FF3300"/>
    <a:srgbClr val="4A2216"/>
    <a:srgbClr val="C9C9ED"/>
    <a:srgbClr val="D5D5FF"/>
    <a:srgbClr val="A0A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9" autoAdjust="0"/>
    <p:restoredTop sz="95072" autoAdjust="0"/>
  </p:normalViewPr>
  <p:slideViewPr>
    <p:cSldViewPr>
      <p:cViewPr varScale="1">
        <p:scale>
          <a:sx n="80" d="100"/>
          <a:sy n="80" d="100"/>
        </p:scale>
        <p:origin x="-1716" y="-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04" y="-96"/>
      </p:cViewPr>
      <p:guideLst>
        <p:guide orient="horz" pos="3126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9E592-481D-411E-8CEA-1AD0CE68B39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C7B7B0-2748-4875-B7D1-673396A112C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«Правила безопасности грузовых подвесных канатных дорог»</a:t>
          </a:r>
          <a:endParaRPr lang="ru-RU" sz="1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ED7E4-E660-46E5-995E-3ADE4832467A}" type="parTrans" cxnId="{501617EF-04F1-464A-8CD1-3F5D567B574B}">
      <dgm:prSet/>
      <dgm:spPr/>
      <dgm:t>
        <a:bodyPr/>
        <a:lstStyle/>
        <a:p>
          <a:endParaRPr lang="ru-RU"/>
        </a:p>
      </dgm:t>
    </dgm:pt>
    <dgm:pt modelId="{96D6B016-CB71-44FD-B1A6-E6D5BD29629C}" type="sibTrans" cxnId="{501617EF-04F1-464A-8CD1-3F5D567B574B}">
      <dgm:prSet/>
      <dgm:spPr/>
      <dgm:t>
        <a:bodyPr/>
        <a:lstStyle/>
        <a:p>
          <a:endParaRPr lang="ru-RU"/>
        </a:p>
      </dgm:t>
    </dgm:pt>
    <dgm:pt modelId="{46B590B3-E068-4755-96C3-0AA6FDBD2B6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«Правила безопасности пассажирских канатных дорог и фуникулеров»</a:t>
          </a:r>
          <a:endParaRPr lang="ru-RU" sz="1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EF892-9B53-456B-AC15-5F43514F4B3E}" type="parTrans" cxnId="{4BEA8127-5523-486E-9F40-D62C1D805D27}">
      <dgm:prSet/>
      <dgm:spPr/>
      <dgm:t>
        <a:bodyPr/>
        <a:lstStyle/>
        <a:p>
          <a:endParaRPr lang="ru-RU"/>
        </a:p>
      </dgm:t>
    </dgm:pt>
    <dgm:pt modelId="{838B34E8-7F2B-4F1E-BF19-A9BFAD82213F}" type="sibTrans" cxnId="{4BEA8127-5523-486E-9F40-D62C1D805D27}">
      <dgm:prSet/>
      <dgm:spPr/>
      <dgm:t>
        <a:bodyPr/>
        <a:lstStyle/>
        <a:p>
          <a:endParaRPr lang="ru-RU"/>
        </a:p>
      </dgm:t>
    </dgm:pt>
    <dgm:pt modelId="{DDF22B65-FB94-4E65-B380-5C8266771C2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«Правила безопасности эскалаторов в метрополитенах»</a:t>
          </a:r>
          <a:endParaRPr lang="ru-RU" sz="1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7A434-47FD-47A1-9785-3CA5D087A559}" type="parTrans" cxnId="{CAFB0036-E9E3-4F8C-91FB-9B84B119C32D}">
      <dgm:prSet/>
      <dgm:spPr/>
      <dgm:t>
        <a:bodyPr/>
        <a:lstStyle/>
        <a:p>
          <a:endParaRPr lang="ru-RU"/>
        </a:p>
      </dgm:t>
    </dgm:pt>
    <dgm:pt modelId="{CCF21CA0-8CAB-47FC-BDCE-48CFEE2F91E4}" type="sibTrans" cxnId="{CAFB0036-E9E3-4F8C-91FB-9B84B119C32D}">
      <dgm:prSet/>
      <dgm:spPr/>
      <dgm:t>
        <a:bodyPr/>
        <a:lstStyle/>
        <a:p>
          <a:endParaRPr lang="ru-RU"/>
        </a:p>
      </dgm:t>
    </dgm:pt>
    <dgm:pt modelId="{9CDEC714-15DA-47F8-92FF-BFB0A12E620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«Правила безопасности опасных производственных объектов, на которых используются подъёмные сооружения»</a:t>
          </a:r>
          <a:endParaRPr lang="ru-RU" sz="1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2D77A-5B1C-45C4-A84E-61FE56480C6D}" type="parTrans" cxnId="{E98F6081-F6C6-4205-9033-67981F4D9922}">
      <dgm:prSet/>
      <dgm:spPr/>
      <dgm:t>
        <a:bodyPr/>
        <a:lstStyle/>
        <a:p>
          <a:endParaRPr lang="ru-RU"/>
        </a:p>
      </dgm:t>
    </dgm:pt>
    <dgm:pt modelId="{B571DE16-37BC-417E-86F0-6D2600C24226}" type="sibTrans" cxnId="{E98F6081-F6C6-4205-9033-67981F4D9922}">
      <dgm:prSet/>
      <dgm:spPr/>
      <dgm:t>
        <a:bodyPr/>
        <a:lstStyle/>
        <a:p>
          <a:endParaRPr lang="ru-RU"/>
        </a:p>
      </dgm:t>
    </dgm:pt>
    <dgm:pt modelId="{20F99D2A-2727-4EEE-BD50-B46B93709F79}">
      <dgm:prSet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Приказ Ростехнадзора от 22.11.2013 № 563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D2E0C8C-EB22-455E-8A10-2C95CA84C087}" type="parTrans" cxnId="{7D8014EB-015D-4171-B13D-FC74CFD9E43C}">
      <dgm:prSet/>
      <dgm:spPr/>
      <dgm:t>
        <a:bodyPr/>
        <a:lstStyle/>
        <a:p>
          <a:endParaRPr lang="ru-RU"/>
        </a:p>
      </dgm:t>
    </dgm:pt>
    <dgm:pt modelId="{5B130FD3-8525-43C1-BDFB-E24C451AFCA3}" type="sibTrans" cxnId="{7D8014EB-015D-4171-B13D-FC74CFD9E43C}">
      <dgm:prSet/>
      <dgm:spPr/>
      <dgm:t>
        <a:bodyPr/>
        <a:lstStyle/>
        <a:p>
          <a:endParaRPr lang="ru-RU"/>
        </a:p>
      </dgm:t>
    </dgm:pt>
    <dgm:pt modelId="{DF14ED95-F88B-4BB1-8442-E307C9AFF9C5}">
      <dgm:prSet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Приказ Ростехнадзора от 06.02.2014 № 42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5B65C73-CCB1-4361-84E1-83DFCE136440}" type="parTrans" cxnId="{9E0EFAED-593C-479F-A98E-9DD19B37CDF9}">
      <dgm:prSet/>
      <dgm:spPr/>
      <dgm:t>
        <a:bodyPr/>
        <a:lstStyle/>
        <a:p>
          <a:endParaRPr lang="ru-RU"/>
        </a:p>
      </dgm:t>
    </dgm:pt>
    <dgm:pt modelId="{30837311-C135-4F8D-B7EC-0E91A26EB7D2}" type="sibTrans" cxnId="{9E0EFAED-593C-479F-A98E-9DD19B37CDF9}">
      <dgm:prSet/>
      <dgm:spPr/>
      <dgm:t>
        <a:bodyPr/>
        <a:lstStyle/>
        <a:p>
          <a:endParaRPr lang="ru-RU"/>
        </a:p>
      </dgm:t>
    </dgm:pt>
    <dgm:pt modelId="{4EFB4B6B-EE61-4825-A8BF-C7D7D2B18E82}">
      <dgm:prSet/>
      <dgm:spPr/>
      <dgm:t>
        <a:bodyPr/>
        <a:lstStyle/>
        <a:p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BD1D64F-89B7-40DD-9E24-0A7A3C45FE9C}" type="parTrans" cxnId="{E3E51EF8-C4E3-40B6-9FCC-CC069045D92D}">
      <dgm:prSet/>
      <dgm:spPr/>
      <dgm:t>
        <a:bodyPr/>
        <a:lstStyle/>
        <a:p>
          <a:endParaRPr lang="ru-RU"/>
        </a:p>
      </dgm:t>
    </dgm:pt>
    <dgm:pt modelId="{41BB7907-B661-4C00-B60E-5533BD44F04F}" type="sibTrans" cxnId="{E3E51EF8-C4E3-40B6-9FCC-CC069045D92D}">
      <dgm:prSet/>
      <dgm:spPr/>
      <dgm:t>
        <a:bodyPr/>
        <a:lstStyle/>
        <a:p>
          <a:endParaRPr lang="ru-RU"/>
        </a:p>
      </dgm:t>
    </dgm:pt>
    <dgm:pt modelId="{D8E670BA-4076-416E-9DFF-3B255D48C6FC}">
      <dgm:prSet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Приказ Ростехнадзора от 13.01.2014 № 9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D1780CE-067E-4BFE-9D5C-776068CC7475}" type="parTrans" cxnId="{ACE93208-FA7D-42A0-B872-DCDCD8F35B27}">
      <dgm:prSet/>
      <dgm:spPr/>
      <dgm:t>
        <a:bodyPr/>
        <a:lstStyle/>
        <a:p>
          <a:endParaRPr lang="ru-RU"/>
        </a:p>
      </dgm:t>
    </dgm:pt>
    <dgm:pt modelId="{313986EB-9377-46A3-BB23-ECEC835346AB}" type="sibTrans" cxnId="{ACE93208-FA7D-42A0-B872-DCDCD8F35B27}">
      <dgm:prSet/>
      <dgm:spPr/>
      <dgm:t>
        <a:bodyPr/>
        <a:lstStyle/>
        <a:p>
          <a:endParaRPr lang="ru-RU"/>
        </a:p>
      </dgm:t>
    </dgm:pt>
    <dgm:pt modelId="{C81A8FB4-C7A3-4FA5-8C95-03D8E56379B7}">
      <dgm:prSet/>
      <dgm:spPr/>
      <dgm:t>
        <a:bodyPr/>
        <a:lstStyle/>
        <a:p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2836A9D-3403-4821-8279-C5D2136E4465}" type="parTrans" cxnId="{DBA3C940-0C1B-4774-8B5F-B5B74DAF561E}">
      <dgm:prSet/>
      <dgm:spPr/>
      <dgm:t>
        <a:bodyPr/>
        <a:lstStyle/>
        <a:p>
          <a:endParaRPr lang="ru-RU"/>
        </a:p>
      </dgm:t>
    </dgm:pt>
    <dgm:pt modelId="{753B7CD5-DE9D-471D-B3CB-879C260F87D1}" type="sibTrans" cxnId="{DBA3C940-0C1B-4774-8B5F-B5B74DAF561E}">
      <dgm:prSet/>
      <dgm:spPr/>
      <dgm:t>
        <a:bodyPr/>
        <a:lstStyle/>
        <a:p>
          <a:endParaRPr lang="ru-RU"/>
        </a:p>
      </dgm:t>
    </dgm:pt>
    <dgm:pt modelId="{2B70DAD4-236F-4E27-BBE7-646A36429078}">
      <dgm:prSet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Приказ Ростехнадзора от 12.11.2013 № 533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F734E85-2419-4899-A393-D864CCC95628}" type="parTrans" cxnId="{48D217F1-60AB-4767-9CA0-E9414E008B26}">
      <dgm:prSet/>
      <dgm:spPr/>
      <dgm:t>
        <a:bodyPr/>
        <a:lstStyle/>
        <a:p>
          <a:endParaRPr lang="ru-RU"/>
        </a:p>
      </dgm:t>
    </dgm:pt>
    <dgm:pt modelId="{220CF5ED-5ED4-43DC-A7D5-4EF14EACB580}" type="sibTrans" cxnId="{48D217F1-60AB-4767-9CA0-E9414E008B26}">
      <dgm:prSet/>
      <dgm:spPr/>
      <dgm:t>
        <a:bodyPr/>
        <a:lstStyle/>
        <a:p>
          <a:endParaRPr lang="ru-RU"/>
        </a:p>
      </dgm:t>
    </dgm:pt>
    <dgm:pt modelId="{89E6DC14-37D4-4DFD-A9E2-8F6BDA8F07D1}">
      <dgm:prSet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(Вступил в действие)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AC0ACB3-6797-4F22-A2D9-92F059D5A94C}" type="parTrans" cxnId="{00236C08-B72A-4B54-8A78-0E9F28252E36}">
      <dgm:prSet/>
      <dgm:spPr/>
      <dgm:t>
        <a:bodyPr/>
        <a:lstStyle/>
        <a:p>
          <a:endParaRPr lang="ru-RU"/>
        </a:p>
      </dgm:t>
    </dgm:pt>
    <dgm:pt modelId="{F77639BC-C130-4A3A-889E-A07A7775C7E1}" type="sibTrans" cxnId="{00236C08-B72A-4B54-8A78-0E9F28252E36}">
      <dgm:prSet/>
      <dgm:spPr/>
      <dgm:t>
        <a:bodyPr/>
        <a:lstStyle/>
        <a:p>
          <a:endParaRPr lang="ru-RU"/>
        </a:p>
      </dgm:t>
    </dgm:pt>
    <dgm:pt modelId="{6329CC3D-C124-466D-9F9B-D58FE9B9D84C}">
      <dgm:prSet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(Вступил в действие)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917859D-F2D1-4A81-BD1F-1099A95D92C3}" type="parTrans" cxnId="{7C70FEE3-3C56-4D26-A31C-9B649332010F}">
      <dgm:prSet/>
      <dgm:spPr/>
      <dgm:t>
        <a:bodyPr/>
        <a:lstStyle/>
        <a:p>
          <a:endParaRPr lang="ru-RU"/>
        </a:p>
      </dgm:t>
    </dgm:pt>
    <dgm:pt modelId="{BF047820-A6A7-488E-A0D7-F4125726F477}" type="sibTrans" cxnId="{7C70FEE3-3C56-4D26-A31C-9B649332010F}">
      <dgm:prSet/>
      <dgm:spPr/>
      <dgm:t>
        <a:bodyPr/>
        <a:lstStyle/>
        <a:p>
          <a:endParaRPr lang="ru-RU"/>
        </a:p>
      </dgm:t>
    </dgm:pt>
    <dgm:pt modelId="{2A9903B7-0619-4286-8FEA-480C2C6DBD0A}">
      <dgm:prSet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(Вступил в действие)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A924495-8C16-4C16-A9D9-B4CA5031A073}" type="parTrans" cxnId="{57A6DDEA-BCE5-40CF-9C1B-642FA3F7660E}">
      <dgm:prSet/>
      <dgm:spPr/>
      <dgm:t>
        <a:bodyPr/>
        <a:lstStyle/>
        <a:p>
          <a:endParaRPr lang="ru-RU"/>
        </a:p>
      </dgm:t>
    </dgm:pt>
    <dgm:pt modelId="{7386E842-55CC-426D-9C42-78F00C95D695}" type="sibTrans" cxnId="{57A6DDEA-BCE5-40CF-9C1B-642FA3F7660E}">
      <dgm:prSet/>
      <dgm:spPr/>
      <dgm:t>
        <a:bodyPr/>
        <a:lstStyle/>
        <a:p>
          <a:endParaRPr lang="ru-RU"/>
        </a:p>
      </dgm:t>
    </dgm:pt>
    <dgm:pt modelId="{AC8EA70F-753D-4BB0-BDA9-78A3FD94F8EF}">
      <dgm:prSet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(Вступил в действие)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8CABCA4-DC7C-4692-ABC3-51999541ED2F}" type="parTrans" cxnId="{F5B3384F-FCED-4168-B079-0DAADC6E83E9}">
      <dgm:prSet/>
      <dgm:spPr/>
      <dgm:t>
        <a:bodyPr/>
        <a:lstStyle/>
        <a:p>
          <a:endParaRPr lang="ru-RU"/>
        </a:p>
      </dgm:t>
    </dgm:pt>
    <dgm:pt modelId="{0D8063C8-F8A2-4E06-81EA-9B062C94A09C}" type="sibTrans" cxnId="{F5B3384F-FCED-4168-B079-0DAADC6E83E9}">
      <dgm:prSet/>
      <dgm:spPr/>
      <dgm:t>
        <a:bodyPr/>
        <a:lstStyle/>
        <a:p>
          <a:endParaRPr lang="ru-RU"/>
        </a:p>
      </dgm:t>
    </dgm:pt>
    <dgm:pt modelId="{94ECC4B0-55E6-49FE-B1D3-234F4B03AA96}" type="pres">
      <dgm:prSet presAssocID="{4429E592-481D-411E-8CEA-1AD0CE68B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A23AA7-BAAA-4153-8B0F-95B2FE89A33E}" type="pres">
      <dgm:prSet presAssocID="{ECC7B7B0-2748-4875-B7D1-673396A112C5}" presName="linNode" presStyleCnt="0"/>
      <dgm:spPr/>
    </dgm:pt>
    <dgm:pt modelId="{C04CDA9A-6A0A-4458-89CD-4211CFE3D4BB}" type="pres">
      <dgm:prSet presAssocID="{ECC7B7B0-2748-4875-B7D1-673396A112C5}" presName="parentShp" presStyleLbl="node1" presStyleIdx="0" presStyleCnt="4" custScaleX="228929" custScaleY="63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BAB7C-0F86-428A-BED1-6BB7A289E74B}" type="pres">
      <dgm:prSet presAssocID="{ECC7B7B0-2748-4875-B7D1-673396A112C5}" presName="childShp" presStyleLbl="bgAccFollowNode1" presStyleIdx="0" presStyleCnt="4" custFlipVert="0" custScaleX="142699" custScaleY="58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9BD80-1613-4BA3-BEB4-8ED541792534}" type="pres">
      <dgm:prSet presAssocID="{96D6B016-CB71-44FD-B1A6-E6D5BD29629C}" presName="spacing" presStyleCnt="0"/>
      <dgm:spPr/>
    </dgm:pt>
    <dgm:pt modelId="{9CB252A0-3C2D-4BB2-85E0-3A25B1AA3459}" type="pres">
      <dgm:prSet presAssocID="{46B590B3-E068-4755-96C3-0AA6FDBD2B64}" presName="linNode" presStyleCnt="0"/>
      <dgm:spPr/>
    </dgm:pt>
    <dgm:pt modelId="{E7AE7322-3C4D-4726-AF51-B09479187243}" type="pres">
      <dgm:prSet presAssocID="{46B590B3-E068-4755-96C3-0AA6FDBD2B64}" presName="parentShp" presStyleLbl="node1" presStyleIdx="1" presStyleCnt="4" custScaleX="228929" custScaleY="50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C42F0-0313-4BC2-90B8-8A6EC5994BC9}" type="pres">
      <dgm:prSet presAssocID="{46B590B3-E068-4755-96C3-0AA6FDBD2B64}" presName="childShp" presStyleLbl="bgAccFollowNode1" presStyleIdx="1" presStyleCnt="4" custFlipVert="0" custScaleX="136909" custScaleY="58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D05FA-A864-4041-BF89-0B201025B324}" type="pres">
      <dgm:prSet presAssocID="{838B34E8-7F2B-4F1E-BF19-A9BFAD82213F}" presName="spacing" presStyleCnt="0"/>
      <dgm:spPr/>
    </dgm:pt>
    <dgm:pt modelId="{BB1FE68E-5237-42D9-956C-0F94F10B863C}" type="pres">
      <dgm:prSet presAssocID="{DDF22B65-FB94-4E65-B380-5C8266771C26}" presName="linNode" presStyleCnt="0"/>
      <dgm:spPr/>
    </dgm:pt>
    <dgm:pt modelId="{DAAFE8D0-9EB9-4B5E-849C-2A471D7F9ECE}" type="pres">
      <dgm:prSet presAssocID="{DDF22B65-FB94-4E65-B380-5C8266771C26}" presName="parentShp" presStyleLbl="node1" presStyleIdx="2" presStyleCnt="4" custScaleX="228929" custScaleY="62543" custLinFactNeighborX="458" custLinFactNeighborY="-4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CDD46-23EF-49DA-B26A-7E50EE5D1AE6}" type="pres">
      <dgm:prSet presAssocID="{DDF22B65-FB94-4E65-B380-5C8266771C26}" presName="childShp" presStyleLbl="bgAccFollowNode1" presStyleIdx="2" presStyleCnt="4" custFlipVert="0" custScaleX="136909" custScaleY="58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2090A-C7DD-449E-8E69-1D4113959586}" type="pres">
      <dgm:prSet presAssocID="{CCF21CA0-8CAB-47FC-BDCE-48CFEE2F91E4}" presName="spacing" presStyleCnt="0"/>
      <dgm:spPr/>
    </dgm:pt>
    <dgm:pt modelId="{A4C45E1A-A1D0-4924-A6FC-7CEB4EB50D2F}" type="pres">
      <dgm:prSet presAssocID="{9CDEC714-15DA-47F8-92FF-BFB0A12E6206}" presName="linNode" presStyleCnt="0"/>
      <dgm:spPr/>
    </dgm:pt>
    <dgm:pt modelId="{AB08BB15-2B97-42BA-A4B0-3962DC5BF1BB}" type="pres">
      <dgm:prSet presAssocID="{9CDEC714-15DA-47F8-92FF-BFB0A12E6206}" presName="parentShp" presStyleLbl="node1" presStyleIdx="3" presStyleCnt="4" custScaleX="228929" custScaleY="72661" custLinFactNeighborX="-114" custLinFactNeighborY="-7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57186-65CB-409C-B7B7-D0D300F79FA3}" type="pres">
      <dgm:prSet presAssocID="{9CDEC714-15DA-47F8-92FF-BFB0A12E6206}" presName="childShp" presStyleLbl="bgAccFollowNode1" presStyleIdx="3" presStyleCnt="4" custFlipVert="0" custScaleX="136909" custScaleY="58949" custLinFactNeighborX="171" custLinFactNeighborY="-2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236C08-B72A-4B54-8A78-0E9F28252E36}" srcId="{9CDEC714-15DA-47F8-92FF-BFB0A12E6206}" destId="{89E6DC14-37D4-4DFD-A9E2-8F6BDA8F07D1}" srcOrd="1" destOrd="0" parTransId="{9AC0ACB3-6797-4F22-A2D9-92F059D5A94C}" sibTransId="{F77639BC-C130-4A3A-889E-A07A7775C7E1}"/>
    <dgm:cxn modelId="{48D217F1-60AB-4767-9CA0-E9414E008B26}" srcId="{9CDEC714-15DA-47F8-92FF-BFB0A12E6206}" destId="{2B70DAD4-236F-4E27-BBE7-646A36429078}" srcOrd="0" destOrd="0" parTransId="{4F734E85-2419-4899-A393-D864CCC95628}" sibTransId="{220CF5ED-5ED4-43DC-A7D5-4EF14EACB580}"/>
    <dgm:cxn modelId="{A7F2BB98-5F71-47D0-BD2E-776CAEB87F3A}" type="presOf" srcId="{2A9903B7-0619-4286-8FEA-480C2C6DBD0A}" destId="{530BAB7C-0F86-428A-BED1-6BB7A289E74B}" srcOrd="0" destOrd="1" presId="urn:microsoft.com/office/officeart/2005/8/layout/vList6"/>
    <dgm:cxn modelId="{7C70FEE3-3C56-4D26-A31C-9B649332010F}" srcId="{DDF22B65-FB94-4E65-B380-5C8266771C26}" destId="{6329CC3D-C124-466D-9F9B-D58FE9B9D84C}" srcOrd="1" destOrd="0" parTransId="{6917859D-F2D1-4A81-BD1F-1099A95D92C3}" sibTransId="{BF047820-A6A7-488E-A0D7-F4125726F477}"/>
    <dgm:cxn modelId="{DB3322FE-ED4E-4FDE-9593-BD5979B6C0A8}" type="presOf" srcId="{DDF22B65-FB94-4E65-B380-5C8266771C26}" destId="{DAAFE8D0-9EB9-4B5E-849C-2A471D7F9ECE}" srcOrd="0" destOrd="0" presId="urn:microsoft.com/office/officeart/2005/8/layout/vList6"/>
    <dgm:cxn modelId="{57A6DDEA-BCE5-40CF-9C1B-642FA3F7660E}" srcId="{ECC7B7B0-2748-4875-B7D1-673396A112C5}" destId="{2A9903B7-0619-4286-8FEA-480C2C6DBD0A}" srcOrd="1" destOrd="0" parTransId="{DA924495-8C16-4C16-A9D9-B4CA5031A073}" sibTransId="{7386E842-55CC-426D-9C42-78F00C95D695}"/>
    <dgm:cxn modelId="{FDC99B9D-DF05-4A91-BC48-15421D71A769}" type="presOf" srcId="{D8E670BA-4076-416E-9DFF-3B255D48C6FC}" destId="{68DCDD46-23EF-49DA-B26A-7E50EE5D1AE6}" srcOrd="0" destOrd="0" presId="urn:microsoft.com/office/officeart/2005/8/layout/vList6"/>
    <dgm:cxn modelId="{26F928FB-C482-4B0C-9A0F-96C6CEE37D05}" type="presOf" srcId="{4EFB4B6B-EE61-4825-A8BF-C7D7D2B18E82}" destId="{689C42F0-0313-4BC2-90B8-8A6EC5994BC9}" srcOrd="0" destOrd="2" presId="urn:microsoft.com/office/officeart/2005/8/layout/vList6"/>
    <dgm:cxn modelId="{E98F6081-F6C6-4205-9033-67981F4D9922}" srcId="{4429E592-481D-411E-8CEA-1AD0CE68B399}" destId="{9CDEC714-15DA-47F8-92FF-BFB0A12E6206}" srcOrd="3" destOrd="0" parTransId="{A032D77A-5B1C-45C4-A84E-61FE56480C6D}" sibTransId="{B571DE16-37BC-417E-86F0-6D2600C24226}"/>
    <dgm:cxn modelId="{C7DA535C-0FA9-4447-9B75-E3197E10E28A}" type="presOf" srcId="{20F99D2A-2727-4EEE-BD50-B46B93709F79}" destId="{530BAB7C-0F86-428A-BED1-6BB7A289E74B}" srcOrd="0" destOrd="0" presId="urn:microsoft.com/office/officeart/2005/8/layout/vList6"/>
    <dgm:cxn modelId="{325CABDA-3FB3-421D-8A2D-93FE837D0118}" type="presOf" srcId="{DF14ED95-F88B-4BB1-8442-E307C9AFF9C5}" destId="{689C42F0-0313-4BC2-90B8-8A6EC5994BC9}" srcOrd="0" destOrd="0" presId="urn:microsoft.com/office/officeart/2005/8/layout/vList6"/>
    <dgm:cxn modelId="{CAFB0036-E9E3-4F8C-91FB-9B84B119C32D}" srcId="{4429E592-481D-411E-8CEA-1AD0CE68B399}" destId="{DDF22B65-FB94-4E65-B380-5C8266771C26}" srcOrd="2" destOrd="0" parTransId="{4EF7A434-47FD-47A1-9785-3CA5D087A559}" sibTransId="{CCF21CA0-8CAB-47FC-BDCE-48CFEE2F91E4}"/>
    <dgm:cxn modelId="{68A143DA-B0B2-4B8E-AF72-3087E74E933B}" type="presOf" srcId="{4429E592-481D-411E-8CEA-1AD0CE68B399}" destId="{94ECC4B0-55E6-49FE-B1D3-234F4B03AA96}" srcOrd="0" destOrd="0" presId="urn:microsoft.com/office/officeart/2005/8/layout/vList6"/>
    <dgm:cxn modelId="{9E0EFAED-593C-479F-A98E-9DD19B37CDF9}" srcId="{46B590B3-E068-4755-96C3-0AA6FDBD2B64}" destId="{DF14ED95-F88B-4BB1-8442-E307C9AFF9C5}" srcOrd="0" destOrd="0" parTransId="{85B65C73-CCB1-4361-84E1-83DFCE136440}" sibTransId="{30837311-C135-4F8D-B7EC-0E91A26EB7D2}"/>
    <dgm:cxn modelId="{DBA3C940-0C1B-4774-8B5F-B5B74DAF561E}" srcId="{DDF22B65-FB94-4E65-B380-5C8266771C26}" destId="{C81A8FB4-C7A3-4FA5-8C95-03D8E56379B7}" srcOrd="2" destOrd="0" parTransId="{92836A9D-3403-4821-8279-C5D2136E4465}" sibTransId="{753B7CD5-DE9D-471D-B3CB-879C260F87D1}"/>
    <dgm:cxn modelId="{F0EE8F37-A73B-4ED3-A116-F5C162A56B3E}" type="presOf" srcId="{AC8EA70F-753D-4BB0-BDA9-78A3FD94F8EF}" destId="{689C42F0-0313-4BC2-90B8-8A6EC5994BC9}" srcOrd="0" destOrd="1" presId="urn:microsoft.com/office/officeart/2005/8/layout/vList6"/>
    <dgm:cxn modelId="{E6329298-915B-49F6-A82C-C4939B8A1114}" type="presOf" srcId="{89E6DC14-37D4-4DFD-A9E2-8F6BDA8F07D1}" destId="{31E57186-65CB-409C-B7B7-D0D300F79FA3}" srcOrd="0" destOrd="1" presId="urn:microsoft.com/office/officeart/2005/8/layout/vList6"/>
    <dgm:cxn modelId="{501617EF-04F1-464A-8CD1-3F5D567B574B}" srcId="{4429E592-481D-411E-8CEA-1AD0CE68B399}" destId="{ECC7B7B0-2748-4875-B7D1-673396A112C5}" srcOrd="0" destOrd="0" parTransId="{60CED7E4-E660-46E5-995E-3ADE4832467A}" sibTransId="{96D6B016-CB71-44FD-B1A6-E6D5BD29629C}"/>
    <dgm:cxn modelId="{F5B3384F-FCED-4168-B079-0DAADC6E83E9}" srcId="{46B590B3-E068-4755-96C3-0AA6FDBD2B64}" destId="{AC8EA70F-753D-4BB0-BDA9-78A3FD94F8EF}" srcOrd="1" destOrd="0" parTransId="{48CABCA4-DC7C-4692-ABC3-51999541ED2F}" sibTransId="{0D8063C8-F8A2-4E06-81EA-9B062C94A09C}"/>
    <dgm:cxn modelId="{ACE93208-FA7D-42A0-B872-DCDCD8F35B27}" srcId="{DDF22B65-FB94-4E65-B380-5C8266771C26}" destId="{D8E670BA-4076-416E-9DFF-3B255D48C6FC}" srcOrd="0" destOrd="0" parTransId="{0D1780CE-067E-4BFE-9D5C-776068CC7475}" sibTransId="{313986EB-9377-46A3-BB23-ECEC835346AB}"/>
    <dgm:cxn modelId="{E3E51EF8-C4E3-40B6-9FCC-CC069045D92D}" srcId="{46B590B3-E068-4755-96C3-0AA6FDBD2B64}" destId="{4EFB4B6B-EE61-4825-A8BF-C7D7D2B18E82}" srcOrd="2" destOrd="0" parTransId="{8BD1D64F-89B7-40DD-9E24-0A7A3C45FE9C}" sibTransId="{41BB7907-B661-4C00-B60E-5533BD44F04F}"/>
    <dgm:cxn modelId="{70FC5F4F-2348-4C74-A61D-FA5D632F9FD0}" type="presOf" srcId="{ECC7B7B0-2748-4875-B7D1-673396A112C5}" destId="{C04CDA9A-6A0A-4458-89CD-4211CFE3D4BB}" srcOrd="0" destOrd="0" presId="urn:microsoft.com/office/officeart/2005/8/layout/vList6"/>
    <dgm:cxn modelId="{F16D71CD-E6AA-47A6-BBDC-40078E2A6FFC}" type="presOf" srcId="{2B70DAD4-236F-4E27-BBE7-646A36429078}" destId="{31E57186-65CB-409C-B7B7-D0D300F79FA3}" srcOrd="0" destOrd="0" presId="urn:microsoft.com/office/officeart/2005/8/layout/vList6"/>
    <dgm:cxn modelId="{4BEA8127-5523-486E-9F40-D62C1D805D27}" srcId="{4429E592-481D-411E-8CEA-1AD0CE68B399}" destId="{46B590B3-E068-4755-96C3-0AA6FDBD2B64}" srcOrd="1" destOrd="0" parTransId="{F3AEF892-9B53-456B-AC15-5F43514F4B3E}" sibTransId="{838B34E8-7F2B-4F1E-BF19-A9BFAD82213F}"/>
    <dgm:cxn modelId="{262FAD49-D5E6-4665-8210-F27B710CECE8}" type="presOf" srcId="{9CDEC714-15DA-47F8-92FF-BFB0A12E6206}" destId="{AB08BB15-2B97-42BA-A4B0-3962DC5BF1BB}" srcOrd="0" destOrd="0" presId="urn:microsoft.com/office/officeart/2005/8/layout/vList6"/>
    <dgm:cxn modelId="{42EE8752-2C5C-4EA3-AC71-ADAD1E337EBB}" type="presOf" srcId="{46B590B3-E068-4755-96C3-0AA6FDBD2B64}" destId="{E7AE7322-3C4D-4726-AF51-B09479187243}" srcOrd="0" destOrd="0" presId="urn:microsoft.com/office/officeart/2005/8/layout/vList6"/>
    <dgm:cxn modelId="{98D14596-AC6A-49E0-A943-5909596E962B}" type="presOf" srcId="{6329CC3D-C124-466D-9F9B-D58FE9B9D84C}" destId="{68DCDD46-23EF-49DA-B26A-7E50EE5D1AE6}" srcOrd="0" destOrd="1" presId="urn:microsoft.com/office/officeart/2005/8/layout/vList6"/>
    <dgm:cxn modelId="{7D8014EB-015D-4171-B13D-FC74CFD9E43C}" srcId="{ECC7B7B0-2748-4875-B7D1-673396A112C5}" destId="{20F99D2A-2727-4EEE-BD50-B46B93709F79}" srcOrd="0" destOrd="0" parTransId="{BD2E0C8C-EB22-455E-8A10-2C95CA84C087}" sibTransId="{5B130FD3-8525-43C1-BDFB-E24C451AFCA3}"/>
    <dgm:cxn modelId="{BD01F789-211C-4404-B117-B29CC0D8B4A3}" type="presOf" srcId="{C81A8FB4-C7A3-4FA5-8C95-03D8E56379B7}" destId="{68DCDD46-23EF-49DA-B26A-7E50EE5D1AE6}" srcOrd="0" destOrd="2" presId="urn:microsoft.com/office/officeart/2005/8/layout/vList6"/>
    <dgm:cxn modelId="{2CCACB85-6FA7-4C7D-AC39-28D9D93DECB7}" type="presParOf" srcId="{94ECC4B0-55E6-49FE-B1D3-234F4B03AA96}" destId="{E9A23AA7-BAAA-4153-8B0F-95B2FE89A33E}" srcOrd="0" destOrd="0" presId="urn:microsoft.com/office/officeart/2005/8/layout/vList6"/>
    <dgm:cxn modelId="{9E5CEF8C-9C77-4A78-9A4B-8B2287CC0295}" type="presParOf" srcId="{E9A23AA7-BAAA-4153-8B0F-95B2FE89A33E}" destId="{C04CDA9A-6A0A-4458-89CD-4211CFE3D4BB}" srcOrd="0" destOrd="0" presId="urn:microsoft.com/office/officeart/2005/8/layout/vList6"/>
    <dgm:cxn modelId="{4BA1FC3B-BE34-4DC9-8715-6C7E8100E119}" type="presParOf" srcId="{E9A23AA7-BAAA-4153-8B0F-95B2FE89A33E}" destId="{530BAB7C-0F86-428A-BED1-6BB7A289E74B}" srcOrd="1" destOrd="0" presId="urn:microsoft.com/office/officeart/2005/8/layout/vList6"/>
    <dgm:cxn modelId="{8C9965A2-824A-4C65-81C3-727EB1179361}" type="presParOf" srcId="{94ECC4B0-55E6-49FE-B1D3-234F4B03AA96}" destId="{06C9BD80-1613-4BA3-BEB4-8ED541792534}" srcOrd="1" destOrd="0" presId="urn:microsoft.com/office/officeart/2005/8/layout/vList6"/>
    <dgm:cxn modelId="{969F8484-B2CB-47EB-9B86-E3341822D066}" type="presParOf" srcId="{94ECC4B0-55E6-49FE-B1D3-234F4B03AA96}" destId="{9CB252A0-3C2D-4BB2-85E0-3A25B1AA3459}" srcOrd="2" destOrd="0" presId="urn:microsoft.com/office/officeart/2005/8/layout/vList6"/>
    <dgm:cxn modelId="{5CC83DDB-E2F1-4796-B662-5853D9CD896B}" type="presParOf" srcId="{9CB252A0-3C2D-4BB2-85E0-3A25B1AA3459}" destId="{E7AE7322-3C4D-4726-AF51-B09479187243}" srcOrd="0" destOrd="0" presId="urn:microsoft.com/office/officeart/2005/8/layout/vList6"/>
    <dgm:cxn modelId="{A9016F2D-603A-4D72-B6CC-87EF8EA8C46E}" type="presParOf" srcId="{9CB252A0-3C2D-4BB2-85E0-3A25B1AA3459}" destId="{689C42F0-0313-4BC2-90B8-8A6EC5994BC9}" srcOrd="1" destOrd="0" presId="urn:microsoft.com/office/officeart/2005/8/layout/vList6"/>
    <dgm:cxn modelId="{7DC4D8B9-16F9-4CDF-A012-EEE96F29D93A}" type="presParOf" srcId="{94ECC4B0-55E6-49FE-B1D3-234F4B03AA96}" destId="{778D05FA-A864-4041-BF89-0B201025B324}" srcOrd="3" destOrd="0" presId="urn:microsoft.com/office/officeart/2005/8/layout/vList6"/>
    <dgm:cxn modelId="{94353EF2-269B-472D-BD79-4429F7ADD107}" type="presParOf" srcId="{94ECC4B0-55E6-49FE-B1D3-234F4B03AA96}" destId="{BB1FE68E-5237-42D9-956C-0F94F10B863C}" srcOrd="4" destOrd="0" presId="urn:microsoft.com/office/officeart/2005/8/layout/vList6"/>
    <dgm:cxn modelId="{D688D53B-64E2-4714-8B6F-FA87BCC34499}" type="presParOf" srcId="{BB1FE68E-5237-42D9-956C-0F94F10B863C}" destId="{DAAFE8D0-9EB9-4B5E-849C-2A471D7F9ECE}" srcOrd="0" destOrd="0" presId="urn:microsoft.com/office/officeart/2005/8/layout/vList6"/>
    <dgm:cxn modelId="{1B1C898C-CD45-441B-9F16-49988168DEDB}" type="presParOf" srcId="{BB1FE68E-5237-42D9-956C-0F94F10B863C}" destId="{68DCDD46-23EF-49DA-B26A-7E50EE5D1AE6}" srcOrd="1" destOrd="0" presId="urn:microsoft.com/office/officeart/2005/8/layout/vList6"/>
    <dgm:cxn modelId="{B7DD2412-3728-4B25-9A0F-44BBD985D423}" type="presParOf" srcId="{94ECC4B0-55E6-49FE-B1D3-234F4B03AA96}" destId="{4D02090A-C7DD-449E-8E69-1D4113959586}" srcOrd="5" destOrd="0" presId="urn:microsoft.com/office/officeart/2005/8/layout/vList6"/>
    <dgm:cxn modelId="{B70F522A-40FB-43EE-B9B4-FB768081D690}" type="presParOf" srcId="{94ECC4B0-55E6-49FE-B1D3-234F4B03AA96}" destId="{A4C45E1A-A1D0-4924-A6FC-7CEB4EB50D2F}" srcOrd="6" destOrd="0" presId="urn:microsoft.com/office/officeart/2005/8/layout/vList6"/>
    <dgm:cxn modelId="{50F0CFA3-FF1E-4FF0-9C55-F9FD29208340}" type="presParOf" srcId="{A4C45E1A-A1D0-4924-A6FC-7CEB4EB50D2F}" destId="{AB08BB15-2B97-42BA-A4B0-3962DC5BF1BB}" srcOrd="0" destOrd="0" presId="urn:microsoft.com/office/officeart/2005/8/layout/vList6"/>
    <dgm:cxn modelId="{117352F9-0334-473F-B9B5-4D8428E75196}" type="presParOf" srcId="{A4C45E1A-A1D0-4924-A6FC-7CEB4EB50D2F}" destId="{31E57186-65CB-409C-B7B7-D0D300F79FA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29E592-481D-411E-8CEA-1AD0CE68B39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C7B7B0-2748-4875-B7D1-673396A112C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«Правила устройства </a:t>
          </a:r>
          <a:br>
            <a:rPr lang="ru-RU" sz="1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ru-RU" sz="1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и безопасной эксплуатации эскалаторов» </a:t>
          </a:r>
          <a:br>
            <a:rPr lang="ru-RU" sz="1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ru-RU" sz="1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(ПБ 10-77-94)</a:t>
          </a:r>
          <a:endParaRPr lang="ru-RU" sz="1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ED7E4-E660-46E5-995E-3ADE4832467A}" type="parTrans" cxnId="{501617EF-04F1-464A-8CD1-3F5D567B574B}">
      <dgm:prSet/>
      <dgm:spPr/>
      <dgm:t>
        <a:bodyPr/>
        <a:lstStyle/>
        <a:p>
          <a:endParaRPr lang="ru-RU"/>
        </a:p>
      </dgm:t>
    </dgm:pt>
    <dgm:pt modelId="{96D6B016-CB71-44FD-B1A6-E6D5BD29629C}" type="sibTrans" cxnId="{501617EF-04F1-464A-8CD1-3F5D567B574B}">
      <dgm:prSet/>
      <dgm:spPr/>
      <dgm:t>
        <a:bodyPr/>
        <a:lstStyle/>
        <a:p>
          <a:endParaRPr lang="ru-RU"/>
        </a:p>
      </dgm:t>
    </dgm:pt>
    <dgm:pt modelId="{46B590B3-E068-4755-96C3-0AA6FDBD2B6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«Правила устройства и безопасной эксплуатации платформ подъемных </a:t>
          </a:r>
          <a:br>
            <a:rPr lang="ru-RU" sz="1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ru-RU" sz="1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для инвалидов»</a:t>
          </a:r>
          <a:br>
            <a:rPr lang="ru-RU" sz="1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ru-RU" sz="1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 ПБ 10-403-01)</a:t>
          </a:r>
          <a:endParaRPr lang="ru-RU" sz="1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EF892-9B53-456B-AC15-5F43514F4B3E}" type="parTrans" cxnId="{4BEA8127-5523-486E-9F40-D62C1D805D27}">
      <dgm:prSet/>
      <dgm:spPr/>
      <dgm:t>
        <a:bodyPr/>
        <a:lstStyle/>
        <a:p>
          <a:endParaRPr lang="ru-RU"/>
        </a:p>
      </dgm:t>
    </dgm:pt>
    <dgm:pt modelId="{838B34E8-7F2B-4F1E-BF19-A9BFAD82213F}" type="sibTrans" cxnId="{4BEA8127-5523-486E-9F40-D62C1D805D27}">
      <dgm:prSet/>
      <dgm:spPr/>
      <dgm:t>
        <a:bodyPr/>
        <a:lstStyle/>
        <a:p>
          <a:endParaRPr lang="ru-RU"/>
        </a:p>
      </dgm:t>
    </dgm:pt>
    <dgm:pt modelId="{20F99D2A-2727-4EEE-BD50-B46B93709F79}">
      <dgm:prSet custT="1"/>
      <dgm:spPr/>
      <dgm:t>
        <a:bodyPr/>
        <a:lstStyle/>
        <a:p>
          <a:r>
            <a:rPr lang="ru-RU" sz="1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(постановления Госгортехнадзора России от 02.08.94 </a:t>
          </a:r>
          <a:br>
            <a:rPr lang="ru-RU" sz="1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ru-RU" sz="1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№ 47, от 24.03.97</a:t>
          </a:r>
          <a:br>
            <a:rPr lang="ru-RU" sz="1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ru-RU" sz="1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№ 13)</a:t>
          </a:r>
          <a:endParaRPr lang="ru-RU" sz="1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D2E0C8C-EB22-455E-8A10-2C95CA84C087}" type="parTrans" cxnId="{7D8014EB-015D-4171-B13D-FC74CFD9E43C}">
      <dgm:prSet/>
      <dgm:spPr/>
      <dgm:t>
        <a:bodyPr/>
        <a:lstStyle/>
        <a:p>
          <a:endParaRPr lang="ru-RU"/>
        </a:p>
      </dgm:t>
    </dgm:pt>
    <dgm:pt modelId="{5B130FD3-8525-43C1-BDFB-E24C451AFCA3}" type="sibTrans" cxnId="{7D8014EB-015D-4171-B13D-FC74CFD9E43C}">
      <dgm:prSet/>
      <dgm:spPr/>
      <dgm:t>
        <a:bodyPr/>
        <a:lstStyle/>
        <a:p>
          <a:endParaRPr lang="ru-RU"/>
        </a:p>
      </dgm:t>
    </dgm:pt>
    <dgm:pt modelId="{DF14ED95-F88B-4BB1-8442-E307C9AFF9C5}">
      <dgm:prSet custT="1"/>
      <dgm:spPr/>
      <dgm:t>
        <a:bodyPr/>
        <a:lstStyle/>
        <a:p>
          <a:r>
            <a:rPr lang="ru-RU" sz="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</a:t>
          </a:r>
          <a:r>
            <a:rPr lang="ru-RU" sz="1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постановление Госгортехнадзора России </a:t>
          </a:r>
          <a:br>
            <a:rPr lang="ru-RU" sz="1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ru-RU" sz="1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от 11.03.2001 № 10)</a:t>
          </a:r>
          <a:endParaRPr lang="ru-RU" sz="1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5B65C73-CCB1-4361-84E1-83DFCE136440}" type="parTrans" cxnId="{9E0EFAED-593C-479F-A98E-9DD19B37CDF9}">
      <dgm:prSet/>
      <dgm:spPr/>
      <dgm:t>
        <a:bodyPr/>
        <a:lstStyle/>
        <a:p>
          <a:endParaRPr lang="ru-RU"/>
        </a:p>
      </dgm:t>
    </dgm:pt>
    <dgm:pt modelId="{30837311-C135-4F8D-B7EC-0E91A26EB7D2}" type="sibTrans" cxnId="{9E0EFAED-593C-479F-A98E-9DD19B37CDF9}">
      <dgm:prSet/>
      <dgm:spPr/>
      <dgm:t>
        <a:bodyPr/>
        <a:lstStyle/>
        <a:p>
          <a:endParaRPr lang="ru-RU"/>
        </a:p>
      </dgm:t>
    </dgm:pt>
    <dgm:pt modelId="{94ECC4B0-55E6-49FE-B1D3-234F4B03AA96}" type="pres">
      <dgm:prSet presAssocID="{4429E592-481D-411E-8CEA-1AD0CE68B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A23AA7-BAAA-4153-8B0F-95B2FE89A33E}" type="pres">
      <dgm:prSet presAssocID="{ECC7B7B0-2748-4875-B7D1-673396A112C5}" presName="linNode" presStyleCnt="0"/>
      <dgm:spPr/>
    </dgm:pt>
    <dgm:pt modelId="{C04CDA9A-6A0A-4458-89CD-4211CFE3D4BB}" type="pres">
      <dgm:prSet presAssocID="{ECC7B7B0-2748-4875-B7D1-673396A112C5}" presName="parentShp" presStyleLbl="node1" presStyleIdx="0" presStyleCnt="2" custScaleX="205582" custScaleY="53738" custLinFactNeighborX="-232" custLinFactNeighborY="5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BAB7C-0F86-428A-BED1-6BB7A289E74B}" type="pres">
      <dgm:prSet presAssocID="{ECC7B7B0-2748-4875-B7D1-673396A112C5}" presName="childShp" presStyleLbl="bgAccFollowNode1" presStyleIdx="0" presStyleCnt="2" custFlipVert="0" custScaleX="143164" custScaleY="39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9BD80-1613-4BA3-BEB4-8ED541792534}" type="pres">
      <dgm:prSet presAssocID="{96D6B016-CB71-44FD-B1A6-E6D5BD29629C}" presName="spacing" presStyleCnt="0"/>
      <dgm:spPr/>
    </dgm:pt>
    <dgm:pt modelId="{9CB252A0-3C2D-4BB2-85E0-3A25B1AA3459}" type="pres">
      <dgm:prSet presAssocID="{46B590B3-E068-4755-96C3-0AA6FDBD2B64}" presName="linNode" presStyleCnt="0"/>
      <dgm:spPr/>
    </dgm:pt>
    <dgm:pt modelId="{E7AE7322-3C4D-4726-AF51-B09479187243}" type="pres">
      <dgm:prSet presAssocID="{46B590B3-E068-4755-96C3-0AA6FDBD2B64}" presName="parentShp" presStyleLbl="node1" presStyleIdx="1" presStyleCnt="2" custScaleX="177278" custScaleY="56045" custLinFactNeighborX="1331" custLinFactNeighborY="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C42F0-0313-4BC2-90B8-8A6EC5994BC9}" type="pres">
      <dgm:prSet presAssocID="{46B590B3-E068-4755-96C3-0AA6FDBD2B64}" presName="childShp" presStyleLbl="bgAccFollowNode1" presStyleIdx="1" presStyleCnt="2" custFlipVert="0" custScaleX="117342" custScaleY="43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965EAF-39C1-4F8B-872B-BE327601CC45}" type="presOf" srcId="{20F99D2A-2727-4EEE-BD50-B46B93709F79}" destId="{530BAB7C-0F86-428A-BED1-6BB7A289E74B}" srcOrd="0" destOrd="0" presId="urn:microsoft.com/office/officeart/2005/8/layout/vList6"/>
    <dgm:cxn modelId="{9E0EFAED-593C-479F-A98E-9DD19B37CDF9}" srcId="{46B590B3-E068-4755-96C3-0AA6FDBD2B64}" destId="{DF14ED95-F88B-4BB1-8442-E307C9AFF9C5}" srcOrd="0" destOrd="0" parTransId="{85B65C73-CCB1-4361-84E1-83DFCE136440}" sibTransId="{30837311-C135-4F8D-B7EC-0E91A26EB7D2}"/>
    <dgm:cxn modelId="{5713500F-57C7-4047-A8AA-220F028D4B7A}" type="presOf" srcId="{4429E592-481D-411E-8CEA-1AD0CE68B399}" destId="{94ECC4B0-55E6-49FE-B1D3-234F4B03AA96}" srcOrd="0" destOrd="0" presId="urn:microsoft.com/office/officeart/2005/8/layout/vList6"/>
    <dgm:cxn modelId="{7D8014EB-015D-4171-B13D-FC74CFD9E43C}" srcId="{ECC7B7B0-2748-4875-B7D1-673396A112C5}" destId="{20F99D2A-2727-4EEE-BD50-B46B93709F79}" srcOrd="0" destOrd="0" parTransId="{BD2E0C8C-EB22-455E-8A10-2C95CA84C087}" sibTransId="{5B130FD3-8525-43C1-BDFB-E24C451AFCA3}"/>
    <dgm:cxn modelId="{9622BF0D-7567-4578-BECE-5B0E401CA1E2}" type="presOf" srcId="{46B590B3-E068-4755-96C3-0AA6FDBD2B64}" destId="{E7AE7322-3C4D-4726-AF51-B09479187243}" srcOrd="0" destOrd="0" presId="urn:microsoft.com/office/officeart/2005/8/layout/vList6"/>
    <dgm:cxn modelId="{501617EF-04F1-464A-8CD1-3F5D567B574B}" srcId="{4429E592-481D-411E-8CEA-1AD0CE68B399}" destId="{ECC7B7B0-2748-4875-B7D1-673396A112C5}" srcOrd="0" destOrd="0" parTransId="{60CED7E4-E660-46E5-995E-3ADE4832467A}" sibTransId="{96D6B016-CB71-44FD-B1A6-E6D5BD29629C}"/>
    <dgm:cxn modelId="{3E931652-BFC0-4A86-8633-62D17880F9F2}" type="presOf" srcId="{ECC7B7B0-2748-4875-B7D1-673396A112C5}" destId="{C04CDA9A-6A0A-4458-89CD-4211CFE3D4BB}" srcOrd="0" destOrd="0" presId="urn:microsoft.com/office/officeart/2005/8/layout/vList6"/>
    <dgm:cxn modelId="{4BEA8127-5523-486E-9F40-D62C1D805D27}" srcId="{4429E592-481D-411E-8CEA-1AD0CE68B399}" destId="{46B590B3-E068-4755-96C3-0AA6FDBD2B64}" srcOrd="1" destOrd="0" parTransId="{F3AEF892-9B53-456B-AC15-5F43514F4B3E}" sibTransId="{838B34E8-7F2B-4F1E-BF19-A9BFAD82213F}"/>
    <dgm:cxn modelId="{0603FA22-530A-4AB1-9E05-CBC1D0B620AA}" type="presOf" srcId="{DF14ED95-F88B-4BB1-8442-E307C9AFF9C5}" destId="{689C42F0-0313-4BC2-90B8-8A6EC5994BC9}" srcOrd="0" destOrd="0" presId="urn:microsoft.com/office/officeart/2005/8/layout/vList6"/>
    <dgm:cxn modelId="{80BD2C78-1ECB-497A-9E1D-39EE231B4723}" type="presParOf" srcId="{94ECC4B0-55E6-49FE-B1D3-234F4B03AA96}" destId="{E9A23AA7-BAAA-4153-8B0F-95B2FE89A33E}" srcOrd="0" destOrd="0" presId="urn:microsoft.com/office/officeart/2005/8/layout/vList6"/>
    <dgm:cxn modelId="{EE88F3E1-87A0-400B-876D-0D0E5AADE636}" type="presParOf" srcId="{E9A23AA7-BAAA-4153-8B0F-95B2FE89A33E}" destId="{C04CDA9A-6A0A-4458-89CD-4211CFE3D4BB}" srcOrd="0" destOrd="0" presId="urn:microsoft.com/office/officeart/2005/8/layout/vList6"/>
    <dgm:cxn modelId="{27BB2D28-7A19-4DE4-95BC-34C0C0886C30}" type="presParOf" srcId="{E9A23AA7-BAAA-4153-8B0F-95B2FE89A33E}" destId="{530BAB7C-0F86-428A-BED1-6BB7A289E74B}" srcOrd="1" destOrd="0" presId="urn:microsoft.com/office/officeart/2005/8/layout/vList6"/>
    <dgm:cxn modelId="{7A3C0BED-B8BF-43C1-95DD-09DEEA3467DE}" type="presParOf" srcId="{94ECC4B0-55E6-49FE-B1D3-234F4B03AA96}" destId="{06C9BD80-1613-4BA3-BEB4-8ED541792534}" srcOrd="1" destOrd="0" presId="urn:microsoft.com/office/officeart/2005/8/layout/vList6"/>
    <dgm:cxn modelId="{7263E215-4D92-47B3-982E-AB0C3059D75A}" type="presParOf" srcId="{94ECC4B0-55E6-49FE-B1D3-234F4B03AA96}" destId="{9CB252A0-3C2D-4BB2-85E0-3A25B1AA3459}" srcOrd="2" destOrd="0" presId="urn:microsoft.com/office/officeart/2005/8/layout/vList6"/>
    <dgm:cxn modelId="{168280F4-2826-4C6C-9EA8-A28C96D8E72A}" type="presParOf" srcId="{9CB252A0-3C2D-4BB2-85E0-3A25B1AA3459}" destId="{E7AE7322-3C4D-4726-AF51-B09479187243}" srcOrd="0" destOrd="0" presId="urn:microsoft.com/office/officeart/2005/8/layout/vList6"/>
    <dgm:cxn modelId="{B750C96D-C898-47A5-A623-E943CA88BA96}" type="presParOf" srcId="{9CB252A0-3C2D-4BB2-85E0-3A25B1AA3459}" destId="{689C42F0-0313-4BC2-90B8-8A6EC5994BC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BAB7C-0F86-428A-BED1-6BB7A289E74B}">
      <dsp:nvSpPr>
        <dsp:cNvPr id="0" name=""/>
        <dsp:cNvSpPr/>
      </dsp:nvSpPr>
      <dsp:spPr>
        <a:xfrm>
          <a:off x="2195480" y="48729"/>
          <a:ext cx="2049654" cy="11622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Приказ Ростехнадзора от 22.11.2013 № 563</a:t>
          </a:r>
          <a:endParaRPr lang="ru-RU" sz="1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(Вступил в действие)</a:t>
          </a:r>
          <a:endParaRPr lang="ru-RU" sz="1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195480" y="194013"/>
        <a:ext cx="1613802" cy="871704"/>
      </dsp:txXfrm>
    </dsp:sp>
    <dsp:sp modelId="{C04CDA9A-6A0A-4458-89CD-4211CFE3D4BB}">
      <dsp:nvSpPr>
        <dsp:cNvPr id="0" name=""/>
        <dsp:cNvSpPr/>
      </dsp:nvSpPr>
      <dsp:spPr>
        <a:xfrm>
          <a:off x="3335" y="3391"/>
          <a:ext cx="2192145" cy="1252948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«Правила безопасности грузовых подвесных канатных дорог»</a:t>
          </a:r>
          <a:endParaRPr lang="ru-RU" sz="14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499" y="64555"/>
        <a:ext cx="2069817" cy="1130620"/>
      </dsp:txXfrm>
    </dsp:sp>
    <dsp:sp modelId="{689C42F0-0313-4BC2-90B8-8A6EC5994BC9}">
      <dsp:nvSpPr>
        <dsp:cNvPr id="0" name=""/>
        <dsp:cNvSpPr/>
      </dsp:nvSpPr>
      <dsp:spPr>
        <a:xfrm>
          <a:off x="2239409" y="1453505"/>
          <a:ext cx="2007387" cy="11622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Приказ Ростехнадзора от 06.02.2014 № 42</a:t>
          </a:r>
          <a:endParaRPr lang="ru-RU" sz="1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(Вступил в действие)</a:t>
          </a:r>
          <a:endParaRPr lang="ru-RU" sz="1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239409" y="1598789"/>
        <a:ext cx="1571535" cy="871704"/>
      </dsp:txXfrm>
    </dsp:sp>
    <dsp:sp modelId="{E7AE7322-3C4D-4726-AF51-B09479187243}">
      <dsp:nvSpPr>
        <dsp:cNvPr id="0" name=""/>
        <dsp:cNvSpPr/>
      </dsp:nvSpPr>
      <dsp:spPr>
        <a:xfrm>
          <a:off x="1673" y="1540022"/>
          <a:ext cx="2237735" cy="989239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«Правила безопасности пассажирских канатных дорог и фуникулеров»</a:t>
          </a:r>
          <a:endParaRPr lang="ru-RU" sz="14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64" y="1588313"/>
        <a:ext cx="2141153" cy="892657"/>
      </dsp:txXfrm>
    </dsp:sp>
    <dsp:sp modelId="{68DCDD46-23EF-49DA-B26A-7E50EE5D1AE6}">
      <dsp:nvSpPr>
        <dsp:cNvPr id="0" name=""/>
        <dsp:cNvSpPr/>
      </dsp:nvSpPr>
      <dsp:spPr>
        <a:xfrm>
          <a:off x="2239409" y="2848374"/>
          <a:ext cx="2007387" cy="11622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Приказ Ростехнадзора от 13.01.2014 № 9</a:t>
          </a:r>
          <a:endParaRPr lang="ru-RU" sz="1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(Вступил в действие)</a:t>
          </a:r>
          <a:endParaRPr lang="ru-RU" sz="1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239409" y="2993658"/>
        <a:ext cx="1571535" cy="871704"/>
      </dsp:txXfrm>
    </dsp:sp>
    <dsp:sp modelId="{DAAFE8D0-9EB9-4B5E-849C-2A471D7F9ECE}">
      <dsp:nvSpPr>
        <dsp:cNvPr id="0" name=""/>
        <dsp:cNvSpPr/>
      </dsp:nvSpPr>
      <dsp:spPr>
        <a:xfrm>
          <a:off x="8389" y="2718166"/>
          <a:ext cx="2237735" cy="123313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«Правила безопасности эскалаторов в метрополитенах»</a:t>
          </a:r>
          <a:endParaRPr lang="ru-RU" sz="14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86" y="2778363"/>
        <a:ext cx="2117341" cy="1112739"/>
      </dsp:txXfrm>
    </dsp:sp>
    <dsp:sp modelId="{31E57186-65CB-409C-B7B7-D0D300F79FA3}">
      <dsp:nvSpPr>
        <dsp:cNvPr id="0" name=""/>
        <dsp:cNvSpPr/>
      </dsp:nvSpPr>
      <dsp:spPr>
        <a:xfrm>
          <a:off x="2241081" y="4328832"/>
          <a:ext cx="2007387" cy="11622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Приказ Ростехнадзора от 12.11.2013 № 533</a:t>
          </a:r>
          <a:endParaRPr lang="ru-RU" sz="1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(Вступил в действие)</a:t>
          </a:r>
          <a:endParaRPr lang="ru-RU" sz="1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241081" y="4474116"/>
        <a:ext cx="1571535" cy="871704"/>
      </dsp:txXfrm>
    </dsp:sp>
    <dsp:sp modelId="{AB08BB15-2B97-42BA-A4B0-3962DC5BF1BB}">
      <dsp:nvSpPr>
        <dsp:cNvPr id="0" name=""/>
        <dsp:cNvSpPr/>
      </dsp:nvSpPr>
      <dsp:spPr>
        <a:xfrm>
          <a:off x="2" y="4102269"/>
          <a:ext cx="2237735" cy="1432625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«Правила безопасности опасных производственных объектов, на которых используются подъёмные сооружения»</a:t>
          </a:r>
          <a:endParaRPr lang="ru-RU" sz="14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37" y="4172204"/>
        <a:ext cx="2097865" cy="1292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BAB7C-0F86-428A-BED1-6BB7A289E74B}">
      <dsp:nvSpPr>
        <dsp:cNvPr id="0" name=""/>
        <dsp:cNvSpPr/>
      </dsp:nvSpPr>
      <dsp:spPr>
        <a:xfrm>
          <a:off x="2062137" y="249738"/>
          <a:ext cx="2153884" cy="14164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(постановления Госгортехнадзора России от 02.08.94 </a:t>
          </a:r>
          <a:br>
            <a:rPr lang="ru-RU" sz="1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ru-RU" sz="1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№ 47, от 24.03.97</a:t>
          </a:r>
          <a:br>
            <a:rPr lang="ru-RU" sz="1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ru-RU" sz="1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№ 13)</a:t>
          </a:r>
          <a:endParaRPr lang="ru-RU" sz="1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062137" y="426797"/>
        <a:ext cx="1622707" cy="1062354"/>
      </dsp:txXfrm>
    </dsp:sp>
    <dsp:sp modelId="{C04CDA9A-6A0A-4458-89CD-4211CFE3D4BB}">
      <dsp:nvSpPr>
        <dsp:cNvPr id="0" name=""/>
        <dsp:cNvSpPr/>
      </dsp:nvSpPr>
      <dsp:spPr>
        <a:xfrm>
          <a:off x="0" y="182720"/>
          <a:ext cx="2061970" cy="191156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«Правила устройства </a:t>
          </a:r>
          <a:br>
            <a:rPr lang="ru-RU" sz="1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ru-RU" sz="1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и безопасной эксплуатации эскалаторов» </a:t>
          </a:r>
          <a:br>
            <a:rPr lang="ru-RU" sz="1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ru-RU" sz="1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(ПБ 10-77-94)</a:t>
          </a:r>
          <a:endParaRPr lang="ru-RU" sz="1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315" y="276035"/>
        <a:ext cx="1875340" cy="1724932"/>
      </dsp:txXfrm>
    </dsp:sp>
    <dsp:sp modelId="{689C42F0-0313-4BC2-90B8-8A6EC5994BC9}">
      <dsp:nvSpPr>
        <dsp:cNvPr id="0" name=""/>
        <dsp:cNvSpPr/>
      </dsp:nvSpPr>
      <dsp:spPr>
        <a:xfrm>
          <a:off x="2115636" y="2494271"/>
          <a:ext cx="2098763" cy="15440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</a:t>
          </a:r>
          <a:r>
            <a:rPr lang="ru-RU" sz="1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постановление Госгортехнадзора России </a:t>
          </a:r>
          <a:br>
            <a:rPr lang="ru-RU" sz="1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ru-RU" sz="1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от 11.03.2001 № 10)</a:t>
          </a:r>
          <a:endParaRPr lang="ru-RU" sz="1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115636" y="2687275"/>
        <a:ext cx="1519751" cy="1158025"/>
      </dsp:txXfrm>
    </dsp:sp>
    <dsp:sp modelId="{E7AE7322-3C4D-4726-AF51-B09479187243}">
      <dsp:nvSpPr>
        <dsp:cNvPr id="0" name=""/>
        <dsp:cNvSpPr/>
      </dsp:nvSpPr>
      <dsp:spPr>
        <a:xfrm>
          <a:off x="25595" y="2271668"/>
          <a:ext cx="2113846" cy="1993626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«Правила устройства и безопасной эксплуатации платформ подъемных </a:t>
          </a:r>
          <a:br>
            <a:rPr lang="ru-RU" sz="1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ru-RU" sz="1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для инвалидов»</a:t>
          </a:r>
          <a:br>
            <a:rPr lang="ru-RU" sz="1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ru-RU" sz="1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 ПБ 10-403-01)</a:t>
          </a:r>
          <a:endParaRPr lang="ru-RU" sz="1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916" y="2368989"/>
        <a:ext cx="1919204" cy="179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51" tIns="45878" rIns="91751" bIns="45878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51" tIns="45878" rIns="91751" bIns="45878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51" tIns="45878" rIns="91751" bIns="45878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51" tIns="45878" rIns="91751" bIns="45878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BF43B87-B20C-4A44-BBAF-CCE2C0502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87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51" tIns="45878" rIns="91751" bIns="45878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51" tIns="45878" rIns="91751" bIns="45878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7925" cy="4464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51" tIns="45878" rIns="91751" bIns="458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51" tIns="45878" rIns="91751" bIns="45878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51" tIns="45878" rIns="91751" bIns="45878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1DED3C6-9755-43D0-A7BF-D0F0566F1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56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7" tIns="45718" rIns="91437" bIns="4571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30B2A-06D2-4667-AC20-1109A0D12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7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0A4C2-6CBD-4C8A-8174-6EF04D54E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0A82D-1E2B-4539-ADB7-011D299FC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4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BAEF9-43D7-46DC-BAA5-C28F52C92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5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58027-1926-4F78-9AD5-F59729268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4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0AC6C-8DF2-4397-AAF9-FE2824222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4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8E587-8416-4267-9E2D-7C1949706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8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B5B60-676A-442B-9F44-95A335CAA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32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585EC-4C8B-4573-BF52-20F39256A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5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9B02A-CA9A-4D7F-93DC-778D8830C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6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2EB26-E831-4E0A-ACA1-05072E96D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7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1037F-1579-4B84-A758-8B289D5EF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2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6E1F35-8BC2-4DA7-9E07-3EA401446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&#1058;&#1088;&#1091;&#1073;&#1086;&#1087;&#1088;&#1086;&#1074;&#1086;&#1076;&#1057;&#1077;&#1088;&#1090;&#1080;&#1092;&#1058;&#1080;&#1087;&#1072;&#1044;&#1077;&#1082;&#1083;&#1072;&#1088;&#1072;&#1094;&#1080;&#1103;.PDF" TargetMode="External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77;&#1082;&#1083;&#1072;&#1088;&#1072;&#1094;&#1080;&#1103;%20&#1101;&#1083;&#1077;&#1084;&#1077;&#1085;&#1090;&#1086;&#1074;.doc" TargetMode="External"/><Relationship Id="rId5" Type="http://schemas.openxmlformats.org/officeDocument/2006/relationships/hyperlink" Target="&#1052;&#1045;&#1058;&#1057;&#1054;&#1076;&#1077;&#1082;&#1083;&#1072;&#1088;&#1072;&#1094;&#1080;&#1103;.doc" TargetMode="Externa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omsib.ru/press_center/pub_icons/62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.fsa.gov.ru/rds_ts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public.fsa.gov.ru/rss_ts/" TargetMode="External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.fsa.gov.ru/rss_rf/" TargetMode="External"/><Relationship Id="rId5" Type="http://schemas.openxmlformats.org/officeDocument/2006/relationships/hyperlink" Target="http://fsa.gov.ru/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omsib.ru/press_center/pub_icons/62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1584176" y="714374"/>
            <a:ext cx="7524328" cy="1505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03413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ПРАВОПРИМЕНИТЕЛЬНОЙ ПРАКТИКИ </a:t>
            </a:r>
          </a:p>
          <a:p>
            <a:pPr algn="ctr">
              <a:defRPr/>
            </a:pPr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КОНТРОЛЬНО-НАДЗОРНОЙ ДЕЯТЕЛЬНОСТИ В ФЕДЕРАЛЬНОЙ СЛУЖБЕ</a:t>
            </a:r>
          </a:p>
          <a:p>
            <a:pPr algn="ctr">
              <a:defRPr/>
            </a:pPr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  <a:endParaRPr lang="en-US" b="1" cap="all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НАДЗОРА ЗА СОБЛЮДЕНИЕМ ЗАКОНОДАТЕЛЬСТВА </a:t>
            </a:r>
          </a:p>
          <a:p>
            <a:pPr algn="ctr">
              <a:defRPr/>
            </a:pPr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ПРОМЫШЛЕННОЙ БЕЗОПАСНОСТИ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5725" y="4509120"/>
            <a:ext cx="9144000" cy="120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Енисейского управления </a:t>
            </a:r>
            <a:r>
              <a:rPr kumimoji="1"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 Олег Александрович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1183" y="6164915"/>
            <a:ext cx="853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апреля 2017 года</a:t>
            </a: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24744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1395365" y="0"/>
            <a:ext cx="7344816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ru-RU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Енисейское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технологическому и атомному надзору</a:t>
            </a: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58813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57158" y="4133056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72008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Авария железнодорожного крана ЕДК-2000 в Дирекции аварийно-восстановительных средств - структурного подразделения Красноярской железной дороги </a:t>
            </a:r>
            <a:r>
              <a:rPr lang="ru-RU" altLang="ru-RU" sz="1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ru-RU" sz="1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филиала ОАО «</a:t>
            </a:r>
            <a:r>
              <a:rPr lang="ru-RU" altLang="ru-RU" sz="1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РЖД»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65299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380337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5" y="1196752"/>
            <a:ext cx="8477557" cy="494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318347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72008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Авария железнодорожного крана ЕДК-2000 в Дирекции аварийно-восстановительных средств - структурного подразделения Красноярской железной дороги </a:t>
            </a:r>
            <a:r>
              <a:rPr lang="ru-RU" altLang="ru-RU" sz="1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ru-RU" sz="1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филиала ОАО «</a:t>
            </a:r>
            <a:r>
              <a:rPr lang="ru-RU" altLang="ru-RU" sz="1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РЖД»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65299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380337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9" y="1124744"/>
            <a:ext cx="858968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406400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7200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Авария козлового крана КК-20-32 в ООО «Железобетон-</a:t>
            </a:r>
            <a:r>
              <a:rPr lang="ru-RU" altLang="ru-RU" sz="1600" b="1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Красноярскжилстрой</a:t>
            </a: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» происшедшей 21.02.2017 г.</a:t>
            </a:r>
            <a:endParaRPr lang="ru-RU" altLang="ru-RU" sz="1600" b="1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65299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380337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4" y="1556792"/>
            <a:ext cx="883391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704463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7200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Распределение аварий в лифтах в 2015-2016 годах по техническим устройствам, отработавшим и не отработавшим назначенный срок службы.</a:t>
            </a:r>
            <a:endParaRPr lang="ru-RU" altLang="ru-RU" sz="16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65299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380337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2" y="1428736"/>
            <a:ext cx="8136904" cy="474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933089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1584176" y="714374"/>
            <a:ext cx="7524328" cy="1505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03413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оборудования, </a:t>
            </a:r>
            <a:endParaRPr lang="ru-RU" b="1" cap="all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работающего </a:t>
            </a:r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избыточным давлением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5725" y="4509120"/>
            <a:ext cx="9144000" cy="120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Енисейского управления </a:t>
            </a:r>
            <a:r>
              <a:rPr kumimoji="1"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 Олег Александрович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1183" y="6164915"/>
            <a:ext cx="853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апреля 2017 года</a:t>
            </a: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24744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1395365" y="0"/>
            <a:ext cx="7344816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ru-RU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Енисейское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технологическому и атомному надзору</a:t>
            </a: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58813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57158" y="4133056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63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54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Соотношение поднадзорного оборудования по типу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54927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164313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57" y="908720"/>
            <a:ext cx="7448153" cy="529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939594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54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ТР ТС 032/2013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54927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164313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t="15765" r="50688" b="5571"/>
          <a:stretch>
            <a:fillRect/>
          </a:stretch>
        </p:blipFill>
        <p:spPr bwMode="auto">
          <a:xfrm>
            <a:off x="1" y="843428"/>
            <a:ext cx="3851919" cy="582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356100" y="683404"/>
            <a:ext cx="4716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  <a:r>
              <a:rPr lang="ru-RU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8 разделов, 3 Приложения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139952" y="1118349"/>
            <a:ext cx="485933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Область применения.</a:t>
            </a:r>
          </a:p>
          <a:p>
            <a:pPr eaLnBrk="1" hangingPunct="1"/>
            <a:r>
              <a:rPr lang="ru-RU" alt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понятия.</a:t>
            </a:r>
          </a:p>
          <a:p>
            <a:pPr eaLnBrk="1" hangingPunct="1"/>
            <a:r>
              <a:rPr lang="ru-RU" alt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Правила обращения на рынке.</a:t>
            </a:r>
          </a:p>
          <a:p>
            <a:pPr eaLnBrk="1" hangingPunct="1"/>
            <a:r>
              <a:rPr lang="ru-RU" alt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Обеспечение безопасности оборудования при разработке (проектировании), изготовлении (производстве).</a:t>
            </a:r>
          </a:p>
          <a:p>
            <a:pPr eaLnBrk="1" hangingPunct="1"/>
            <a:r>
              <a:rPr lang="ru-RU" alt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Обеспечение соответствия требованиям безопасности.</a:t>
            </a:r>
          </a:p>
          <a:p>
            <a:pPr eaLnBrk="1" hangingPunct="1"/>
            <a:r>
              <a:rPr lang="ru-RU" alt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Оценка (подтверждение) соответствия оборудования.</a:t>
            </a:r>
          </a:p>
          <a:p>
            <a:pPr eaLnBrk="1" hangingPunct="1"/>
            <a:r>
              <a:rPr lang="ru-RU" alt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Маркировка оборудования единым знаком обращения продукции на рынке государств – членов Таможенного союза.</a:t>
            </a:r>
          </a:p>
          <a:p>
            <a:pPr eaLnBrk="1" hangingPunct="1"/>
            <a:r>
              <a:rPr lang="ru-RU" alt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Защитительная оговорка.</a:t>
            </a:r>
          </a:p>
          <a:p>
            <a:pPr eaLnBrk="1" hangingPunct="1"/>
            <a:endParaRPr lang="ru-RU" alt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П.1. Классификация оборудования по категориям опасности.</a:t>
            </a:r>
          </a:p>
          <a:p>
            <a:pPr eaLnBrk="1" hangingPunct="1"/>
            <a:r>
              <a:rPr lang="ru-RU" alt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П.2. Требования к безопасности оборудования при разработке (проектировании), изготовлении (производстве).</a:t>
            </a:r>
          </a:p>
          <a:p>
            <a:pPr eaLnBrk="1" hangingPunct="1"/>
            <a:r>
              <a:rPr lang="ru-RU" alt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П.3.  Требования к отличительной окраске и идентификационной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500805931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54927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164313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30189" y="772411"/>
            <a:ext cx="88566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kk-KZ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оборудования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kk-KZ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документом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идентификации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kk-KZ" altLang="ru-RU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kk-KZ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паспорта 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kk-KZ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для обращения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таможенной территории 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Таможенного союза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стадиях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жизненного цикла оборудования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оборудования </a:t>
            </a:r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 изготовителем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аспорт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оборудования проставляется </a:t>
            </a:r>
            <a:r>
              <a:rPr lang="kk-KZ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изготовителя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ывается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 оформления.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91900" y="4180344"/>
            <a:ext cx="79930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регламенте дана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обязательном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содержании паспортов:</a:t>
            </a:r>
          </a:p>
          <a:p>
            <a:pPr eaLnBrk="1" hangingPunct="1"/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Трубопровода;</a:t>
            </a:r>
          </a:p>
          <a:p>
            <a:pPr eaLnBrk="1" hangingPunct="1"/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Котла;</a:t>
            </a:r>
          </a:p>
          <a:p>
            <a:pPr eaLnBrk="1" hangingPunct="1"/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Сосуда;</a:t>
            </a:r>
          </a:p>
          <a:p>
            <a:pPr eaLnBrk="1" hangingPunct="1"/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Баллона;</a:t>
            </a:r>
          </a:p>
          <a:p>
            <a:pPr eaLnBrk="1" hangingPunct="1"/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Арматуры</a:t>
            </a:r>
          </a:p>
        </p:txBody>
      </p:sp>
    </p:spTree>
    <p:extLst>
      <p:ext uri="{BB962C8B-B14F-4D97-AF65-F5344CB8AC3E}">
        <p14:creationId xmlns:p14="http://schemas.microsoft.com/office/powerpoint/2010/main" val="755282518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54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k-KZ" alt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(инструкция) по эксплуатации </a:t>
            </a: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себя</a:t>
            </a: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0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54927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164313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14709" y="908720"/>
            <a:ext cx="8677771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сведения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kk-KZ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принципе действия, </a:t>
            </a:r>
            <a:r>
              <a:rPr lang="kk-KZ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характеристиках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(свойствах) оборудования; </a:t>
            </a:r>
          </a:p>
          <a:p>
            <a:pPr eaLnBrk="1" hangingPunct="1"/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указания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монтажу или сборке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наладке или регулировке, техническому обслуживанию и ремонту оборудования; </a:t>
            </a:r>
          </a:p>
          <a:p>
            <a:pPr eaLnBrk="1" hangingPunct="1"/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указания по использованию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и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обеспечению безопасности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необходимо соблюдать при эксплуатации оборудования;</a:t>
            </a:r>
          </a:p>
          <a:p>
            <a:pPr eaLnBrk="1" hangingPunct="1"/>
            <a:r>
              <a: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назначенные показатели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(назначенный срок хранения, назначенный срок службы и (или) назначенный ресурс) в зависимости от конструктивных особенностей</a:t>
            </a:r>
          </a:p>
          <a:p>
            <a:pPr eaLnBrk="1" hangingPunct="1"/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 критических отказов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ошибочные действия персонала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приводят к инциденту или аварии; </a:t>
            </a:r>
          </a:p>
        </p:txBody>
      </p:sp>
    </p:spTree>
    <p:extLst>
      <p:ext uri="{BB962C8B-B14F-4D97-AF65-F5344CB8AC3E}">
        <p14:creationId xmlns:p14="http://schemas.microsoft.com/office/powerpoint/2010/main" val="733933586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54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k-KZ" alt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документация, сопровождающая  ОРПД</a:t>
            </a:r>
            <a:endParaRPr lang="kk-KZ" alt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54927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164313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51619" y="838221"/>
            <a:ext cx="8640762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 </a:t>
            </a:r>
            <a:r>
              <a:rPr lang="kk-KZ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оборудования;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 копия </a:t>
            </a:r>
            <a:r>
              <a:rPr lang="kk-KZ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kk-KZ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безопасности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 </a:t>
            </a:r>
            <a:r>
              <a:rPr lang="kk-KZ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 вида;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 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</a:t>
            </a:r>
            <a:r>
              <a:rPr lang="kk-KZ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предохранительных устройств 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их наличии в соответствии с проект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ной документацией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 </a:t>
            </a:r>
            <a:r>
              <a:rPr lang="kk-KZ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пропускной способности 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предохранительных устройств (при их наличии в соответствии с проект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ной документацией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 </a:t>
            </a:r>
            <a:r>
              <a:rPr lang="kk-KZ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на прочность 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 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(инструкция) по эксплуатации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з) 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чертежи, схемы, расчеты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документация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договором поставки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(контракта)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37911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54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Требования законодательства к ПС и ОПО с ПС</a:t>
            </a:r>
            <a:endParaRPr lang="ru-RU" altLang="ru-RU" sz="1600" b="1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54927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164313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4320" y="1411016"/>
            <a:ext cx="4261656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ФНП «Правила безопасности опасных производственных объектов, </a:t>
            </a:r>
            <a:b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которых используются подъемные сооружения», утвержденными приказом </a:t>
            </a:r>
            <a:r>
              <a:rPr lang="ru-RU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12 ноября 2013 г. № 533,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320" y="692696"/>
            <a:ext cx="426165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ФЗ«О промышленной безопасности ОПО»  - № 116-ФЗ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4320" y="5949280"/>
            <a:ext cx="42616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ФЗ - № 225 - ФЗ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28972" y="692696"/>
            <a:ext cx="435975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ФЗ - № 184-ФЗ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4008" y="5949280"/>
            <a:ext cx="4392488" cy="7200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ФЗ  О лицензировании отдельных видов деятельности - № 99 - ФЗ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4320" y="3686547"/>
            <a:ext cx="4261656" cy="21902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июля 2010 г. № 225-ФЗ «Об обязательном страховании гражданской ответственности владельца опасного объекта за причинение вреда в результате аварии на опасном объекте»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44007" y="1411016"/>
            <a:ext cx="4359755" cy="2089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 ТС 010/2011, ТР ТС 011/2011</a:t>
            </a:r>
            <a:b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безопасности машин и оборудования», </a:t>
            </a:r>
            <a:b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лифтов»,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33398" y="3687012"/>
            <a:ext cx="4364003" cy="21902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ФНП</a:t>
            </a:r>
          </a:p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проведения экспертизы промышленной безопасности», утвержденными приказом </a:t>
            </a:r>
            <a:r>
              <a:rPr lang="ru-RU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14 ноября 2013 г. № 538, зарегистрированным </a:t>
            </a:r>
            <a:b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Минюсте России 26 декабря 2013 г., рег. № 30855; ПП № 509; ПП № 682 </a:t>
            </a:r>
          </a:p>
        </p:txBody>
      </p:sp>
      <p:sp>
        <p:nvSpPr>
          <p:cNvPr id="23" name="Овал 22"/>
          <p:cNvSpPr/>
          <p:nvPr/>
        </p:nvSpPr>
        <p:spPr>
          <a:xfrm>
            <a:off x="3841750" y="3213100"/>
            <a:ext cx="1377950" cy="10795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1584176" y="714374"/>
            <a:ext cx="7524328" cy="1505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03413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16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нарушения,  допускаемые при подтверждении соответствия требованиям  технического регламента Таможенного союза «О безопасности оборудования, работающего под избыточным давлением»  (ТР ТС 032/2013), </a:t>
            </a:r>
            <a:r>
              <a:rPr lang="ru-RU" sz="16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</a:t>
            </a:r>
            <a:r>
              <a:rPr lang="en-US" sz="16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мониторинга национальных реестров </a:t>
            </a:r>
            <a:r>
              <a:rPr lang="ru-RU" sz="16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сертификатов</a:t>
            </a:r>
            <a:r>
              <a:rPr lang="en-US" sz="16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деклараций и информации, поступающей в </a:t>
            </a:r>
            <a:r>
              <a:rPr lang="ru-RU" sz="1600" b="1" cap="all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  <a:r>
              <a:rPr lang="ru-RU" sz="16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потребителей продукции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5725" y="4509120"/>
            <a:ext cx="9144000" cy="120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1183" y="6164915"/>
            <a:ext cx="853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апреля 2017 года</a:t>
            </a: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24744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1395365" y="0"/>
            <a:ext cx="7344816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ru-RU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Енисейское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технологическому и атомному надзору</a:t>
            </a: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58813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57158" y="4133056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09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72008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Решение Коллегии Евразийской экономической комиссии  от  25.12.2012 № 293  </a:t>
            </a:r>
            <a:b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«Единые формы сертификата соответствия и декларации о соответствии техническим регламентам Таможенного союза и правилах их оформления»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65299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380337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Р-293.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7" y="1142984"/>
            <a:ext cx="4214839" cy="5357850"/>
          </a:xfrm>
          <a:prstGeom prst="rect">
            <a:avLst/>
          </a:prstGeom>
        </p:spPr>
      </p:pic>
      <p:sp>
        <p:nvSpPr>
          <p:cNvPr id="10" name="Выноска 1 9"/>
          <p:cNvSpPr/>
          <p:nvPr/>
        </p:nvSpPr>
        <p:spPr>
          <a:xfrm>
            <a:off x="4500562" y="2428868"/>
            <a:ext cx="4643438" cy="2000264"/>
          </a:xfrm>
          <a:prstGeom prst="borderCallout1">
            <a:avLst>
              <a:gd name="adj1" fmla="val 18750"/>
              <a:gd name="adj2" fmla="val -8333"/>
              <a:gd name="adj3" fmla="val -20920"/>
              <a:gd name="adj4" fmla="val -60516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наименование заявителя, сведения о государственной регистрации юридического лица или физического лица, зарегистрированного в качестве индивидуального предпринимателя,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нахождения, в том числе фактический адрес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для юридического лица или место жительства - для физического лица, зарегистрированного в качестве индивидуального предпринимателя, а также телефон, факс, адрес электронной почты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4500562" y="5500702"/>
            <a:ext cx="4643438" cy="642942"/>
          </a:xfrm>
          <a:prstGeom prst="borderCallout1">
            <a:avLst>
              <a:gd name="adj1" fmla="val 18750"/>
              <a:gd name="adj2" fmla="val -8333"/>
              <a:gd name="adj3" fmla="val -482380"/>
              <a:gd name="adj4" fmla="val -59158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должность, фамилия, имя,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отчество руководителя организации-заявителя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принимает декларацию о соответствии.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99972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72008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Решение Коллегии Евразийской экономической комиссии  от  25.12.2012 № 293  </a:t>
            </a:r>
            <a:b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«Единые формы сертификата соответствия и декларации о соответствии техническим регламентам Таможенного союза и правилах их оформления»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65299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380337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Р-293.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7" y="1142984"/>
            <a:ext cx="4214839" cy="5357850"/>
          </a:xfrm>
          <a:prstGeom prst="rect">
            <a:avLst/>
          </a:prstGeom>
        </p:spPr>
      </p:pic>
      <p:sp>
        <p:nvSpPr>
          <p:cNvPr id="10" name="Выноска 1 9"/>
          <p:cNvSpPr/>
          <p:nvPr/>
        </p:nvSpPr>
        <p:spPr>
          <a:xfrm>
            <a:off x="4500562" y="1214422"/>
            <a:ext cx="4643438" cy="2500330"/>
          </a:xfrm>
          <a:prstGeom prst="borderCallout1">
            <a:avLst>
              <a:gd name="adj1" fmla="val 6179"/>
              <a:gd name="adj2" fmla="val -948"/>
              <a:gd name="adj3" fmla="val 90170"/>
              <a:gd name="adj4" fmla="val -30638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документах, подтверждающих соответствие продукции требованиям технического регламента Таможенного союза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(протоколы исследований (испытаний) или измерений с указанием номера, даты, наименования испытательной лаборатории (центра), регистрационного номера аттестата аккредитации и срока его действия,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другие документы, представленные заявителем в качестве доказательства соответствия требованиям технического регламента Таможенного союза)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4500562" y="3929066"/>
            <a:ext cx="4643438" cy="642942"/>
          </a:xfrm>
          <a:prstGeom prst="borderCallout1">
            <a:avLst>
              <a:gd name="adj1" fmla="val 11343"/>
              <a:gd name="adj2" fmla="val -538"/>
              <a:gd name="adj3" fmla="val -27722"/>
              <a:gd name="adj4" fmla="val -4467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срок хранения продукции, срок службы (годности) и при необходимости иная информация, идентифицирующая продукцию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4500562" y="4857760"/>
            <a:ext cx="4643438" cy="500066"/>
          </a:xfrm>
          <a:prstGeom prst="borderCallout1">
            <a:avLst>
              <a:gd name="adj1" fmla="val 39702"/>
              <a:gd name="adj2" fmla="val -743"/>
              <a:gd name="adj3" fmla="val -148458"/>
              <a:gd name="adj4" fmla="val -17058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прекращения действия декларации о соответствии 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31798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72008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Решение Коллегии Евразийской экономической комиссии  от  25.12.2012 № 293  </a:t>
            </a:r>
            <a:b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«Единые формы сертификата соответствия и декларации о соответствии техническим регламентам Таможенного союза и правилах их оформления»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65299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380337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Р-293.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7" y="1142984"/>
            <a:ext cx="4214839" cy="5357850"/>
          </a:xfrm>
          <a:prstGeom prst="rect">
            <a:avLst/>
          </a:prstGeom>
        </p:spPr>
      </p:pic>
      <p:sp>
        <p:nvSpPr>
          <p:cNvPr id="16" name="Выноска 1 15"/>
          <p:cNvSpPr/>
          <p:nvPr/>
        </p:nvSpPr>
        <p:spPr>
          <a:xfrm>
            <a:off x="4500562" y="1214422"/>
            <a:ext cx="4643438" cy="4214842"/>
          </a:xfrm>
          <a:prstGeom prst="borderCallout1">
            <a:avLst>
              <a:gd name="adj1" fmla="val 18750"/>
              <a:gd name="adj2" fmla="val -8333"/>
              <a:gd name="adj3" fmla="val 36698"/>
              <a:gd name="adj4" fmla="val -53046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продукции, в отношении которой принята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о соответствии, включая: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наименование продукции;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продукции, обеспечивающие ее идентификацию;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наименование изготовителя, включая место нахождения, в том числе фактический адрес, - для юридического лица и его филиалов, которые производят продукцию, или место жительства - для физического лица, зарегистрированного в качестве индивидуального предпринимателя;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и реквизиты документа (документов), в соответствии с которыми 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изготовлена продукция;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(коды) продукции в соответствии с единой Товарной номенклатурой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внешнеэкономической деятельности Таможенного союза;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 декларирования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(серийный выпуск, партия или единичное изделие). 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96674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54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нарушения и ошибки </a:t>
            </a:r>
            <a:r>
              <a:rPr lang="ru-RU" alt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подтверждении </a:t>
            </a:r>
            <a:r>
              <a:rPr lang="ru-RU" alt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</a:t>
            </a:r>
            <a:endParaRPr lang="kk-KZ" alt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54927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164313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35926" y="908720"/>
            <a:ext cx="8240530" cy="55921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заполнение 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бланка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сертификата соответствия и декларации о соответствии</a:t>
            </a:r>
          </a:p>
          <a:p>
            <a:pPr marL="355600" indent="0" algn="just">
              <a:spcBef>
                <a:spcPts val="0"/>
              </a:spcBef>
              <a:buNone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 50 и 57 ТР ТС 032/2013  Декларация о соответствии (Сертификат соответствия) оформляется в соответствии с единой формой декларации о соответствии (сертификата соответствия) требованиям технического регламента Таможенного союза и правилами ее оформления, утвержденными Решением Коллегии Евразийской экономической комиссии от 25 декабря 2012 г. N 293.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одного сертификата соответствия оборудования требованиям нескольких технических регламентов например ТР ТС  010/2011 и ТР ТС 032/2013 при несовпадении установленных в них форм и схем подтверждения соответствия.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ТР ТС 032/2013 в отличие от ТР ТС  010/2011 не предусматривает возможность замены декларирования на сертификацию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Выбор форм и схем подтверждения соответствия не 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соответствующих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заявленному оборудованию или его элементам в конкретном случае по причине  ошибочного </a:t>
            </a:r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трактования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ТР ТС 032/2013, в том числе ошибки при определении категории оборудования, а также  оформление одного документа подтверждающего соответствие  оборудования разных категорий (по характеристикам, агрегатному состоянию (жидкость, газ) и группам сред)  для которого в ТР ТС 032/2013 предусмотрены разные формы и схемы подтверждения соответствия.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необходимого объема работ по 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исследованию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испытанию оборудования, предусмотренного в ТР ТС 032/2013 для выбранной заявителем схемы подтверждения соответствия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сертификата или регистрация декларации Органом по сертификации на основании  не полного комплекта доказательных документов (пункт 45 ТР ТС 032/2013), или комплекта технической документации несоответствующей требованиям ТР ТС 032/2013 (пункты 16 – 27 ТР ТС 032/2013 ) перечень технической документация, паспорт, руководство по эксплуатации)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32914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54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Общая динамика травматизма при эксплуатации оборудования, работающего под избыточным давлением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54927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164313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1" y="764704"/>
            <a:ext cx="7922021" cy="587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724648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54927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164313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0" y="742299"/>
            <a:ext cx="7704856" cy="569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705334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65299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380337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13001" y="67992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Электрифицированная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задвижка «Пар на продувку МФ» на к/а№1 - установлена непосредственно на трубопроводе ду15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87" y="1700807"/>
            <a:ext cx="3261429" cy="43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4932040" y="1578108"/>
            <a:ext cx="2880320" cy="40675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87824" y="1578108"/>
            <a:ext cx="871959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18336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7200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Расследование аварии на Березовской ГРЭС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65299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380337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3"/>
          <p:cNvSpPr txBox="1">
            <a:spLocks/>
          </p:cNvSpPr>
          <p:nvPr/>
        </p:nvSpPr>
        <p:spPr>
          <a:xfrm>
            <a:off x="467544" y="1124744"/>
            <a:ext cx="3384376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Ввиду </a:t>
            </a:r>
            <a:r>
              <a:rPr lang="ru-RU" sz="1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загустевания</a:t>
            </a: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смазки в редукторе колонкового привода, выбило автомат питания эл. двигателя привода, и при последующих попытках сборки схемы и закрытия от электропривода, выбивало автомат питания указанной арматуры. </a:t>
            </a:r>
          </a:p>
          <a:p>
            <a:pPr marL="0" indent="0">
              <a:buNone/>
            </a:pP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</a:p>
          <a:p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ведется необходимый контроль наличия смазки подшипников, узлов приводных механизмов, винтовых пар шпиндель - резьбовая втулка, в редукторах электроприводов арматуры при эксплуатации арматуры</a:t>
            </a:r>
            <a:endParaRPr lang="ru-RU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4" descr="C:\Users\User0175\Desktop\Аварии Инциденты\Авария БГРЭС\Андреев 25.03.16\Фото 25.03.2016\IMG_0573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7"/>
            <a:ext cx="3240360" cy="263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0175\Desktop\Аварии Инциденты\Авария БГРЭС\Андреев 25.03.16\Фото 25.03.2016\IMG_058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1"/>
            <a:ext cx="331236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091127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7200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Авария Березовская ГРЭС  01.02.2016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65299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380337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ic.pics.livejournal.com/fixik_papus/75163700/14471/14471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379535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gornovosti.ru/static/images/archive/3311/gre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3" r="31126"/>
          <a:stretch/>
        </p:blipFill>
        <p:spPr bwMode="auto">
          <a:xfrm>
            <a:off x="251520" y="3359754"/>
            <a:ext cx="208862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558915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54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Утверждение, регистрация, вступление в силу ФНП</a:t>
            </a:r>
            <a:endParaRPr lang="ru-RU" altLang="ru-RU" sz="1600" b="1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54927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164313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449591678"/>
              </p:ext>
            </p:extLst>
          </p:nvPr>
        </p:nvGraphicFramePr>
        <p:xfrm>
          <a:off x="467545" y="630060"/>
          <a:ext cx="4248471" cy="567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4767888" y="908720"/>
            <a:ext cx="4196600" cy="64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Минюстом 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en-US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17.01.2014 № 31036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67888" y="2276872"/>
            <a:ext cx="4196600" cy="64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Минюстом России </a:t>
            </a:r>
            <a:endParaRPr lang="en-US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13.05.2014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32252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67888" y="5157264"/>
            <a:ext cx="4196600" cy="64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Минюстом России </a:t>
            </a:r>
            <a:endParaRPr lang="en-US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31.12.2013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30992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67888" y="3717032"/>
            <a:ext cx="4196600" cy="64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Минюстом России </a:t>
            </a:r>
            <a:endParaRPr lang="en-US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26.03.2014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№31737 </a:t>
            </a:r>
          </a:p>
        </p:txBody>
      </p:sp>
    </p:spTree>
    <p:extLst>
      <p:ext uri="{BB962C8B-B14F-4D97-AF65-F5344CB8AC3E}">
        <p14:creationId xmlns:p14="http://schemas.microsoft.com/office/powerpoint/2010/main" val="3511466306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38490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7200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Экспертиза промышленной безопасности оборудования, работающего под давлением, после аварии или инцидента на опасном производственном объекте</a:t>
            </a:r>
            <a:endParaRPr lang="ru-RU" altLang="ru-RU" sz="16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65299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380337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3"/>
          <p:cNvSpPr txBox="1">
            <a:spLocks/>
          </p:cNvSpPr>
          <p:nvPr/>
        </p:nvSpPr>
        <p:spPr>
          <a:xfrm>
            <a:off x="467544" y="1124744"/>
            <a:ext cx="3600400" cy="4752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</a:t>
            </a:r>
          </a:p>
          <a:p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7 Федерального закона №116-ФЗ «О промышленной безопасности опасных производственных объектов» от 21.07.1997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half" idx="4294967295"/>
          </p:nvPr>
        </p:nvSpPr>
        <p:spPr>
          <a:xfrm>
            <a:off x="4283968" y="1124745"/>
            <a:ext cx="4402832" cy="47525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>
                <a:latin typeface="Times New Roman"/>
                <a:ea typeface="Calibri"/>
              </a:rPr>
              <a:t>подп. «г» п. 411 </a:t>
            </a:r>
            <a:endParaRPr lang="ru-RU" sz="2400" dirty="0" smtClean="0">
              <a:latin typeface="Times New Roman"/>
              <a:ea typeface="Calibri"/>
            </a:endParaRPr>
          </a:p>
          <a:p>
            <a:r>
              <a:rPr lang="ru-RU" sz="2400" dirty="0" smtClean="0">
                <a:latin typeface="Times New Roman"/>
                <a:ea typeface="Calibri"/>
              </a:rPr>
              <a:t>Федеральных </a:t>
            </a:r>
            <a:r>
              <a:rPr lang="ru-RU" sz="2400" dirty="0">
                <a:latin typeface="Times New Roman"/>
                <a:ea typeface="Calibri"/>
              </a:rPr>
              <a:t>норм и правил в области промышленной безопасности «Правила промышленной безопасности опасных производственных объектов, на которых используется оборудование, работающее под избыточным давлением», утв. Приказом Ростехнадзора от 25.03.2014 №116.</a:t>
            </a:r>
          </a:p>
        </p:txBody>
      </p:sp>
    </p:spTree>
    <p:extLst>
      <p:ext uri="{BB962C8B-B14F-4D97-AF65-F5344CB8AC3E}">
        <p14:creationId xmlns:p14="http://schemas.microsoft.com/office/powerpoint/2010/main" val="2461725455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 из 560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7" name="Line 2"/>
          <p:cNvSpPr>
            <a:spLocks noChangeShapeType="1"/>
          </p:cNvSpPr>
          <p:nvPr/>
        </p:nvSpPr>
        <p:spPr bwMode="auto">
          <a:xfrm flipV="1">
            <a:off x="0" y="-96837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469900" y="2692400"/>
            <a:ext cx="82867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4000" dirty="0" smtClean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Енисейского управления </a:t>
            </a:r>
            <a:r>
              <a:rPr lang="ru-RU" altLang="ru-RU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ru-RU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enis.gosnadzor.ru</a:t>
            </a:r>
            <a:endParaRPr lang="ru-RU" altLang="ru-RU" sz="2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54927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164313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573635004"/>
              </p:ext>
            </p:extLst>
          </p:nvPr>
        </p:nvGraphicFramePr>
        <p:xfrm>
          <a:off x="490638" y="2276872"/>
          <a:ext cx="4216189" cy="426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4706826" y="2420888"/>
            <a:ext cx="4185653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 при эксплуатации эскалаторов вне метрополитенов (торговые центры, </a:t>
            </a:r>
            <a:r>
              <a:rPr lang="ru-RU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аэро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и железнодорожные вокзалы и т.п.)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69849" y="4725144"/>
            <a:ext cx="4194639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подъемные для инвалидов выведены из категории опасных производственных объектов и на них не распространяются требования технического регламента Таможенного союза «О безопасности машин и оборудования» (ТР ТС 010/2011)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552" y="679450"/>
            <a:ext cx="842493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изменением законодательства в области промышленной безопасности </a:t>
            </a:r>
            <a:b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исключением из категории ОПО- объектов, где эксплуатируются лифты, утратили силу «Правила устройства и безопасной эксплуатации лифтов» ПБ 10-558-03 (постановление Госгортехнадзора России от 16.05.2003 № 31). </a:t>
            </a:r>
          </a:p>
          <a:p>
            <a:pPr>
              <a:defRPr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части, не противоречащей действующему законодательству продолжают действовать: </a:t>
            </a:r>
          </a:p>
        </p:txBody>
      </p:sp>
    </p:spTree>
    <p:extLst>
      <p:ext uri="{BB962C8B-B14F-4D97-AF65-F5344CB8AC3E}">
        <p14:creationId xmlns:p14="http://schemas.microsoft.com/office/powerpoint/2010/main" val="3401993698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54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ИЗМЕНЕНИЯ К ФНП по ПС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54927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164313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322712" cy="49685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07.03.2014 г. н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Российской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действуют Федеральные нормы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промышленной безопасности «Правила безопасности опасных производственных объектов, на которых используются подъемные сооружения»,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Ростехнадзора от 12.11.2013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533, зарегистрированным Министерством Юстиции Российской Федерации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2013 г., рег. №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30992. 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355975" y="908720"/>
            <a:ext cx="4680521" cy="49685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Ростехнадзора от 12.04.2016 № 146 внесены изменения 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приказ Ростехнадзора от 12.11.2013 № 533. Внесенными изменениями 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из-за резко возросшим в 2015 г. числом аварий и несчастных случаев при эксплуатации башенных кранов установлено требование по принятию решения о пуске башенных кранов в работу специалистом, ответственным 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осуществление производственного контроля при эксплуатации подъемных сооружений, на основании предложений комиссии с участием представителя Ростехнадзора.</a:t>
            </a:r>
          </a:p>
        </p:txBody>
      </p:sp>
    </p:spTree>
    <p:extLst>
      <p:ext uri="{BB962C8B-B14F-4D97-AF65-F5344CB8AC3E}">
        <p14:creationId xmlns:p14="http://schemas.microsoft.com/office/powerpoint/2010/main" val="873713211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54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Особенности осуществления надзорных (контрольных) мероприятий за соблюдением требований ТР ТС 011/2011 </a:t>
            </a:r>
            <a:endParaRPr lang="ru-RU" altLang="ru-RU" sz="1600" b="1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54927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164313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353106" y="1196752"/>
            <a:ext cx="8496944" cy="4968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по обеспечению государственного контроля (надзора) за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технического регламента Таможенного союза «О безопасности лифтов» (ТР ТС 011/2011)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осуществляется в соответствии с законодательством Российской Федерации в области организации и осуществления государственного контроля (надзора)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контроля и защиты прав юридических лиц </a:t>
            </a:r>
            <a:b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индивидуальных предпринимателей при осуществлении государственного контроля (надзора), муниципального контроля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закон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26 декабря 2008 г. 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294-ФЗ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98248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54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Проверка наличия и действия сертификатов/деклараций</a:t>
            </a:r>
            <a:endParaRPr lang="ru-RU" altLang="ru-RU" sz="1600" b="1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54927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164313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353106" y="1196753"/>
            <a:ext cx="8496944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 сайте Федеральная служба по аккредитации </a:t>
            </a:r>
            <a:r>
              <a:rPr kumimoji="0" lang="en-US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http://fsa.gov.ru</a:t>
            </a:r>
            <a:r>
              <a:rPr kumimoji="0" lang="en-US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4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выданных сертификатах соответствия требованиям национального технического регламента «О безопасности машин и оборудования» размещена: </a:t>
            </a: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http://public.fsa.gov.ru/rss_rf/</a:t>
            </a:r>
            <a:endParaRPr kumimoji="0" lang="ru-RU" sz="24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выданных сертификатах соответствия </a:t>
            </a:r>
            <a:b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 ТС 010/2011 размещена: </a:t>
            </a: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http://public.fsa.gov.ru/rss_ts/</a:t>
            </a:r>
            <a:endParaRPr kumimoji="0" lang="en-US" sz="24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зарегистрированных декларациях соответствия </a:t>
            </a:r>
            <a:b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 ТС 010/2011 размещена: </a:t>
            </a: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http://public.fsa.gov.ru/rds_ts/</a:t>
            </a:r>
            <a:endParaRPr kumimoji="0" lang="ru-RU" sz="2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51507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54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Распределение аварий по видам техники в 2016 году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54927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164313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63" y="1556792"/>
            <a:ext cx="7670626" cy="446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639632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 из 56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928661" y="1428736"/>
            <a:ext cx="7608147" cy="5072098"/>
          </a:xfrm>
          <a:prstGeom prst="rect">
            <a:avLst/>
          </a:prstGeo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1" y="44624"/>
            <a:ext cx="7558114" cy="7200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Данные о травматизме при эксплуатации подъемных сооружений </a:t>
            </a:r>
            <a:b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(за исключением лифтов, эскалаторов, платформ подъемных для инвалидов) при несчастных случаях и авариях, повлекших несчастные случаи.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65299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0" y="380337"/>
            <a:ext cx="533859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6" y="1196752"/>
            <a:ext cx="7778750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17448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55657</TotalTime>
  <Words>1653</Words>
  <Application>Microsoft Office PowerPoint</Application>
  <PresentationFormat>Экран (4:3)</PresentationFormat>
  <Paragraphs>185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Презентация PowerPoint</vt:lpstr>
      <vt:lpstr>Требования законодательства к ПС и ОПО с ПС</vt:lpstr>
      <vt:lpstr>Утверждение, регистрация, вступление в силу ФНП</vt:lpstr>
      <vt:lpstr>Презентация PowerPoint</vt:lpstr>
      <vt:lpstr>ИЗМЕНЕНИЯ К ФНП по ПС</vt:lpstr>
      <vt:lpstr>Особенности осуществления надзорных (контрольных) мероприятий за соблюдением требований ТР ТС 011/2011 </vt:lpstr>
      <vt:lpstr>Проверка наличия и действия сертификатов/деклараций</vt:lpstr>
      <vt:lpstr>Распределение аварий по видам техники в 2016 году</vt:lpstr>
      <vt:lpstr>Данные о травматизме при эксплуатации подъемных сооружений  (за исключением лифтов, эскалаторов, платформ подъемных для инвалидов) при несчастных случаях и авариях, повлекших несчастные случаи.</vt:lpstr>
      <vt:lpstr>Авария железнодорожного крана ЕДК-2000 в Дирекции аварийно-восстановительных средств - структурного подразделения Красноярской железной дороги –  филиала ОАО «РЖД»</vt:lpstr>
      <vt:lpstr>Авария железнодорожного крана ЕДК-2000 в Дирекции аварийно-восстановительных средств - структурного подразделения Красноярской железной дороги –  филиала ОАО «РЖД»</vt:lpstr>
      <vt:lpstr>Авария козлового крана КК-20-32 в ООО «Железобетон-Красноярскжилстрой» происшедшей 21.02.2017 г.</vt:lpstr>
      <vt:lpstr>Распределение аварий в лифтах в 2015-2016 годах по техническим устройствам, отработавшим и не отработавшим назначенный срок службы.</vt:lpstr>
      <vt:lpstr>Презентация PowerPoint</vt:lpstr>
      <vt:lpstr>Соотношение поднадзорного оборудования по типу</vt:lpstr>
      <vt:lpstr>ТР ТС 032/2013</vt:lpstr>
      <vt:lpstr>Презентация PowerPoint</vt:lpstr>
      <vt:lpstr>Руководство (инструкция) по эксплуатации включает в себя:</vt:lpstr>
      <vt:lpstr>Техническая документация, сопровождающая  ОРПД</vt:lpstr>
      <vt:lpstr>Презентация PowerPoint</vt:lpstr>
      <vt:lpstr>Решение Коллегии Евразийской экономической комиссии  от  25.12.2012 № 293   «Единые формы сертификата соответствия и декларации о соответствии техническим регламентам Таможенного союза и правилах их оформления»</vt:lpstr>
      <vt:lpstr>Решение Коллегии Евразийской экономической комиссии  от  25.12.2012 № 293   «Единые формы сертификата соответствия и декларации о соответствии техническим регламентам Таможенного союза и правилах их оформления»</vt:lpstr>
      <vt:lpstr>Решение Коллегии Евразийской экономической комиссии  от  25.12.2012 № 293   «Единые формы сертификата соответствия и декларации о соответствии техническим регламентам Таможенного союза и правилах их оформления»</vt:lpstr>
      <vt:lpstr>Характерные нарушения и ошибки при подтверждении соответствия</vt:lpstr>
      <vt:lpstr>Общая динамика травматизма при эксплуатации оборудования, работающего под избыточным давлением</vt:lpstr>
      <vt:lpstr>Презентация PowerPoint</vt:lpstr>
      <vt:lpstr>Электрифицированная задвижка «Пар на продувку МФ» на к/а№1 - установлена непосредственно на трубопроводе ду15</vt:lpstr>
      <vt:lpstr>Расследование аварии на Березовской ГРЭС</vt:lpstr>
      <vt:lpstr>Авария Березовская ГРЭС  01.02.2016</vt:lpstr>
      <vt:lpstr>Экспертиза промышленной безопасности оборудования, работающего под давлением, после аварии или инцидента на опасном производственном объекте</vt:lpstr>
      <vt:lpstr>Презентация PowerPoint</vt:lpstr>
    </vt:vector>
  </TitlesOfParts>
  <Company>ГГТН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Копылов</dc:creator>
  <cp:lastModifiedBy>Реброва</cp:lastModifiedBy>
  <cp:revision>2358</cp:revision>
  <cp:lastPrinted>2016-04-15T05:18:45Z</cp:lastPrinted>
  <dcterms:created xsi:type="dcterms:W3CDTF">2000-02-02T11:29:10Z</dcterms:created>
  <dcterms:modified xsi:type="dcterms:W3CDTF">2017-04-26T00:53:19Z</dcterms:modified>
</cp:coreProperties>
</file>